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sldIdLst>
    <p:sldId id="256" r:id="rId2"/>
    <p:sldId id="258" r:id="rId3"/>
    <p:sldId id="259" r:id="rId4"/>
    <p:sldId id="260" r:id="rId5"/>
    <p:sldId id="263" r:id="rId6"/>
    <p:sldId id="264" r:id="rId7"/>
    <p:sldId id="265" r:id="rId8"/>
    <p:sldId id="262" r:id="rId9"/>
    <p:sldId id="261" r:id="rId10"/>
    <p:sldId id="266" r:id="rId11"/>
    <p:sldId id="275" r:id="rId12"/>
    <p:sldId id="267" r:id="rId13"/>
    <p:sldId id="276" r:id="rId14"/>
    <p:sldId id="269" r:id="rId15"/>
    <p:sldId id="273" r:id="rId16"/>
    <p:sldId id="278" r:id="rId17"/>
    <p:sldId id="279" r:id="rId18"/>
    <p:sldId id="280" r:id="rId19"/>
    <p:sldId id="28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57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55677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422806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91841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1072871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9327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184384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127496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60143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726743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7761C-6EF1-4D57-9160-48C0C126F64A}"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1478372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87761C-6EF1-4D57-9160-48C0C126F64A}"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39765786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C87761C-6EF1-4D57-9160-48C0C126F64A}" type="datetimeFigureOut">
              <a:rPr lang="en-US" smtClean="0"/>
              <a:t>6/17/2020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4613541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C87761C-6EF1-4D57-9160-48C0C126F64A}" type="datetimeFigureOut">
              <a:rPr lang="en-US" smtClean="0"/>
              <a:t>6/17/2020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111015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7761C-6EF1-4D57-9160-48C0C126F64A}" type="datetimeFigureOut">
              <a:rPr lang="en-US" smtClean="0"/>
              <a:t>6/17/2020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193503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87761C-6EF1-4D57-9160-48C0C126F64A}"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21445644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C87761C-6EF1-4D57-9160-48C0C126F64A}"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DADC30-042B-44D0-AA1D-B0EE6082BE93}" type="slidenum">
              <a:rPr lang="en-US" smtClean="0"/>
              <a:t>‹#›</a:t>
            </a:fld>
            <a:endParaRPr lang="en-US"/>
          </a:p>
        </p:txBody>
      </p:sp>
    </p:spTree>
    <p:extLst>
      <p:ext uri="{BB962C8B-B14F-4D97-AF65-F5344CB8AC3E}">
        <p14:creationId xmlns:p14="http://schemas.microsoft.com/office/powerpoint/2010/main" val="88133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87761C-6EF1-4D57-9160-48C0C126F64A}" type="datetimeFigureOut">
              <a:rPr lang="en-US" smtClean="0"/>
              <a:t>6/17/2020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DADC30-042B-44D0-AA1D-B0EE6082BE93}" type="slidenum">
              <a:rPr lang="en-US" smtClean="0"/>
              <a:t>‹#›</a:t>
            </a:fld>
            <a:endParaRPr lang="en-US"/>
          </a:p>
        </p:txBody>
      </p:sp>
    </p:spTree>
    <p:extLst>
      <p:ext uri="{BB962C8B-B14F-4D97-AF65-F5344CB8AC3E}">
        <p14:creationId xmlns:p14="http://schemas.microsoft.com/office/powerpoint/2010/main" val="2227596764"/>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622"/>
          <a:stretch/>
        </p:blipFill>
        <p:spPr>
          <a:xfrm>
            <a:off x="419100" y="635000"/>
            <a:ext cx="6497288" cy="5586412"/>
          </a:xfrm>
          <a:prstGeom prst="rect">
            <a:avLst/>
          </a:prstGeom>
          <a:ln>
            <a:noFill/>
          </a:ln>
          <a:effectLst>
            <a:softEdge rad="112500"/>
          </a:effectLst>
        </p:spPr>
      </p:pic>
      <p:sp>
        <p:nvSpPr>
          <p:cNvPr id="2" name="Title 1"/>
          <p:cNvSpPr>
            <a:spLocks noGrp="1"/>
          </p:cNvSpPr>
          <p:nvPr>
            <p:ph type="ctrTitle"/>
          </p:nvPr>
        </p:nvSpPr>
        <p:spPr>
          <a:xfrm>
            <a:off x="6916388" y="1041398"/>
            <a:ext cx="5168900" cy="2641601"/>
          </a:xfrm>
        </p:spPr>
        <p:txBody>
          <a:bodyPr>
            <a:normAutofit fontScale="90000"/>
          </a:bodyPr>
          <a:lstStyle/>
          <a:p>
            <a:pPr algn="ctr"/>
            <a:r>
              <a:rPr lang="en-US" sz="5400" b="1" dirty="0" smtClean="0">
                <a:solidFill>
                  <a:srgbClr val="FF0000"/>
                </a:solidFill>
                <a:effectLst>
                  <a:outerShdw blurRad="38100" dist="38100" dir="2700000" algn="tl">
                    <a:srgbClr val="000000">
                      <a:alpha val="43137"/>
                    </a:srgbClr>
                  </a:outerShdw>
                </a:effectLst>
              </a:rPr>
              <a:t>GOOGLE MAP </a:t>
            </a:r>
            <a:br>
              <a:rPr lang="en-US" sz="5400" b="1" dirty="0" smtClean="0">
                <a:solidFill>
                  <a:srgbClr val="FF0000"/>
                </a:solidFill>
                <a:effectLst>
                  <a:outerShdw blurRad="38100" dist="38100" dir="2700000" algn="tl">
                    <a:srgbClr val="000000">
                      <a:alpha val="43137"/>
                    </a:srgbClr>
                  </a:outerShdw>
                </a:effectLst>
              </a:rPr>
            </a:br>
            <a:r>
              <a:rPr lang="en-US" sz="5400" b="1" dirty="0" smtClean="0">
                <a:solidFill>
                  <a:srgbClr val="FF0000"/>
                </a:solidFill>
                <a:effectLst>
                  <a:outerShdw blurRad="38100" dist="38100" dir="2700000" algn="tl">
                    <a:srgbClr val="000000">
                      <a:alpha val="43137"/>
                    </a:srgbClr>
                  </a:outerShdw>
                </a:effectLst>
              </a:rPr>
              <a:t>---</a:t>
            </a:r>
            <a:br>
              <a:rPr lang="en-US" sz="5400" b="1" dirty="0" smtClean="0">
                <a:solidFill>
                  <a:srgbClr val="FF0000"/>
                </a:solidFill>
                <a:effectLst>
                  <a:outerShdw blurRad="38100" dist="38100" dir="2700000" algn="tl">
                    <a:srgbClr val="000000">
                      <a:alpha val="43137"/>
                    </a:srgbClr>
                  </a:outerShdw>
                </a:effectLst>
              </a:rPr>
            </a:br>
            <a:r>
              <a:rPr lang="en-US" sz="5400" b="1" dirty="0" smtClean="0">
                <a:solidFill>
                  <a:srgbClr val="FF0000"/>
                </a:solidFill>
                <a:effectLst>
                  <a:outerShdw blurRad="38100" dist="38100" dir="2700000" algn="tl">
                    <a:srgbClr val="000000">
                      <a:alpha val="43137"/>
                    </a:srgbClr>
                  </a:outerShdw>
                </a:effectLst>
              </a:rPr>
              <a:t>GOOGLE CLOUD </a:t>
            </a:r>
            <a:br>
              <a:rPr lang="en-US" sz="5400" b="1" dirty="0" smtClean="0">
                <a:solidFill>
                  <a:srgbClr val="FF0000"/>
                </a:solidFill>
                <a:effectLst>
                  <a:outerShdw blurRad="38100" dist="38100" dir="2700000" algn="tl">
                    <a:srgbClr val="000000">
                      <a:alpha val="43137"/>
                    </a:srgbClr>
                  </a:outerShdw>
                </a:effectLst>
              </a:rPr>
            </a:br>
            <a:r>
              <a:rPr lang="en-US" sz="5400" b="1" dirty="0" smtClean="0">
                <a:solidFill>
                  <a:srgbClr val="FF0000"/>
                </a:solidFill>
                <a:effectLst>
                  <a:outerShdw blurRad="38100" dist="38100" dir="2700000" algn="tl">
                    <a:srgbClr val="000000">
                      <a:alpha val="43137"/>
                    </a:srgbClr>
                  </a:outerShdw>
                </a:effectLst>
              </a:rPr>
              <a:t>MESSAGING</a:t>
            </a:r>
            <a:endParaRPr lang="en-US" sz="5400" b="1" dirty="0">
              <a:solidFill>
                <a:srgbClr val="FF0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8737600" y="4456112"/>
            <a:ext cx="2984500" cy="1943100"/>
          </a:xfrm>
        </p:spPr>
        <p:txBody>
          <a:bodyPr numCol="1">
            <a:normAutofit lnSpcReduction="10000"/>
          </a:bodyPr>
          <a:lstStyle/>
          <a:p>
            <a:pPr marL="342900" indent="-342900" algn="l">
              <a:buFont typeface="+mj-lt"/>
              <a:buAutoNum type="arabicPeriod"/>
            </a:pPr>
            <a:r>
              <a:rPr lang="en-US" b="1" cap="none" dirty="0" err="1" smtClean="0">
                <a:solidFill>
                  <a:schemeClr val="tx1"/>
                </a:solidFill>
                <a:latin typeface="Arial" panose="020B0604020202020204" pitchFamily="34" charset="0"/>
                <a:cs typeface="Arial" panose="020B0604020202020204" pitchFamily="34" charset="0"/>
              </a:rPr>
              <a:t>Lê</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Quang</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Trường</a:t>
            </a:r>
            <a:endParaRPr lang="en-US" b="1" cap="none" dirty="0" smtClean="0">
              <a:solidFill>
                <a:schemeClr val="tx1"/>
              </a:solidFill>
              <a:latin typeface="Arial" panose="020B0604020202020204" pitchFamily="34" charset="0"/>
              <a:cs typeface="Arial" panose="020B0604020202020204" pitchFamily="34" charset="0"/>
            </a:endParaRPr>
          </a:p>
          <a:p>
            <a:pPr marL="342900" indent="-342900" algn="l">
              <a:buFont typeface="+mj-lt"/>
              <a:buAutoNum type="arabicPeriod"/>
            </a:pPr>
            <a:r>
              <a:rPr lang="en-US" b="1" cap="none" dirty="0" err="1" smtClean="0">
                <a:solidFill>
                  <a:schemeClr val="tx1"/>
                </a:solidFill>
                <a:latin typeface="Arial" panose="020B0604020202020204" pitchFamily="34" charset="0"/>
                <a:cs typeface="Arial" panose="020B0604020202020204" pitchFamily="34" charset="0"/>
              </a:rPr>
              <a:t>Nguyễn</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Đình</a:t>
            </a:r>
            <a:r>
              <a:rPr lang="en-US" b="1" cap="none" dirty="0" smtClean="0">
                <a:solidFill>
                  <a:schemeClr val="tx1"/>
                </a:solidFill>
                <a:latin typeface="Arial" panose="020B0604020202020204" pitchFamily="34" charset="0"/>
                <a:cs typeface="Arial" panose="020B0604020202020204" pitchFamily="34" charset="0"/>
              </a:rPr>
              <a:t> Tin</a:t>
            </a:r>
          </a:p>
          <a:p>
            <a:pPr marL="342900" indent="-342900" algn="l">
              <a:buFont typeface="+mj-lt"/>
              <a:buAutoNum type="arabicPeriod"/>
            </a:pPr>
            <a:r>
              <a:rPr lang="en-US" b="1" cap="none" dirty="0" err="1" smtClean="0">
                <a:solidFill>
                  <a:schemeClr val="tx1"/>
                </a:solidFill>
                <a:latin typeface="Arial" panose="020B0604020202020204" pitchFamily="34" charset="0"/>
                <a:cs typeface="Arial" panose="020B0604020202020204" pitchFamily="34" charset="0"/>
              </a:rPr>
              <a:t>Nguyễn</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Xuân</a:t>
            </a:r>
            <a:r>
              <a:rPr lang="en-US" b="1" cap="none" dirty="0" smtClean="0">
                <a:solidFill>
                  <a:schemeClr val="tx1"/>
                </a:solidFill>
                <a:latin typeface="Arial" panose="020B0604020202020204" pitchFamily="34" charset="0"/>
                <a:cs typeface="Arial" panose="020B0604020202020204" pitchFamily="34" charset="0"/>
              </a:rPr>
              <a:t> Nam</a:t>
            </a:r>
          </a:p>
          <a:p>
            <a:pPr marL="342900" indent="-342900" algn="l">
              <a:buFont typeface="+mj-lt"/>
              <a:buAutoNum type="arabicPeriod"/>
            </a:pPr>
            <a:r>
              <a:rPr lang="en-US" b="1" cap="none" dirty="0" err="1" smtClean="0">
                <a:solidFill>
                  <a:schemeClr val="tx1"/>
                </a:solidFill>
                <a:latin typeface="Arial" panose="020B0604020202020204" pitchFamily="34" charset="0"/>
                <a:cs typeface="Arial" panose="020B0604020202020204" pitchFamily="34" charset="0"/>
              </a:rPr>
              <a:t>Vương</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Văn</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Sự</a:t>
            </a:r>
            <a:endParaRPr lang="en-US" b="1" cap="none" dirty="0" smtClean="0">
              <a:solidFill>
                <a:schemeClr val="tx1"/>
              </a:solidFill>
              <a:latin typeface="Arial" panose="020B0604020202020204" pitchFamily="34" charset="0"/>
              <a:cs typeface="Arial" panose="020B0604020202020204" pitchFamily="34" charset="0"/>
            </a:endParaRPr>
          </a:p>
          <a:p>
            <a:pPr marL="342900" indent="-342900" algn="l">
              <a:buFont typeface="+mj-lt"/>
              <a:buAutoNum type="arabicPeriod"/>
            </a:pPr>
            <a:r>
              <a:rPr lang="en-US" b="1" cap="none" dirty="0" err="1" smtClean="0">
                <a:solidFill>
                  <a:schemeClr val="tx1"/>
                </a:solidFill>
                <a:latin typeface="Arial" panose="020B0604020202020204" pitchFamily="34" charset="0"/>
                <a:cs typeface="Arial" panose="020B0604020202020204" pitchFamily="34" charset="0"/>
              </a:rPr>
              <a:t>Phạm</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Quốc</a:t>
            </a:r>
            <a:r>
              <a:rPr lang="en-US" b="1" cap="none" dirty="0" smtClean="0">
                <a:solidFill>
                  <a:schemeClr val="tx1"/>
                </a:solidFill>
                <a:latin typeface="Arial" panose="020B0604020202020204" pitchFamily="34" charset="0"/>
                <a:cs typeface="Arial" panose="020B0604020202020204" pitchFamily="34" charset="0"/>
              </a:rPr>
              <a:t> </a:t>
            </a:r>
            <a:r>
              <a:rPr lang="en-US" b="1" cap="none" dirty="0" err="1" smtClean="0">
                <a:solidFill>
                  <a:schemeClr val="tx1"/>
                </a:solidFill>
                <a:latin typeface="Arial" panose="020B0604020202020204" pitchFamily="34" charset="0"/>
                <a:cs typeface="Arial" panose="020B0604020202020204" pitchFamily="34" charset="0"/>
              </a:rPr>
              <a:t>Trung</a:t>
            </a:r>
            <a:endParaRPr lang="en-US" b="1" cap="none" dirty="0">
              <a:solidFill>
                <a:schemeClr val="tx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4216399"/>
            <a:ext cx="6604000" cy="2014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60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1574801"/>
            <a:ext cx="8904288" cy="5168899"/>
          </a:xfrm>
        </p:spPr>
        <p:txBody>
          <a:bodyPr>
            <a:normAutofit/>
          </a:bodyPr>
          <a:lstStyle/>
          <a:p>
            <a:pPr algn="just"/>
            <a:r>
              <a:rPr lang="vi-VN" dirty="0" smtClean="0">
                <a:solidFill>
                  <a:schemeClr val="tx1"/>
                </a:solidFill>
              </a:rPr>
              <a:t>Google </a:t>
            </a:r>
            <a:r>
              <a:rPr lang="vi-VN" dirty="0">
                <a:solidFill>
                  <a:schemeClr val="tx1"/>
                </a:solidFill>
              </a:rPr>
              <a:t>Cloud Messageing </a:t>
            </a:r>
            <a:r>
              <a:rPr lang="vi-VN" dirty="0">
                <a:solidFill>
                  <a:schemeClr val="tx1"/>
                </a:solidFill>
              </a:rPr>
              <a:t>hay còn gọi </a:t>
            </a:r>
            <a:r>
              <a:rPr lang="vi-VN" dirty="0" smtClean="0">
                <a:solidFill>
                  <a:schemeClr val="tx1"/>
                </a:solidFill>
              </a:rPr>
              <a:t>là</a:t>
            </a:r>
            <a:r>
              <a:rPr lang="en-US" dirty="0" smtClean="0">
                <a:solidFill>
                  <a:schemeClr val="tx1"/>
                </a:solidFill>
              </a:rPr>
              <a:t> </a:t>
            </a:r>
            <a:r>
              <a:rPr lang="vi-VN" dirty="0" smtClean="0">
                <a:solidFill>
                  <a:schemeClr val="tx1"/>
                </a:solidFill>
              </a:rPr>
              <a:t>GCM</a:t>
            </a:r>
            <a:r>
              <a:rPr lang="vi-VN" dirty="0">
                <a:solidFill>
                  <a:schemeClr val="tx1"/>
                </a:solidFill>
              </a:rPr>
              <a:t>, </a:t>
            </a:r>
            <a:r>
              <a:rPr lang="vi-VN" dirty="0">
                <a:solidFill>
                  <a:schemeClr val="tx1"/>
                </a:solidFill>
              </a:rPr>
              <a:t>đây là một Service được Google phát triển </a:t>
            </a:r>
            <a:r>
              <a:rPr lang="vi-VN" dirty="0" smtClean="0">
                <a:solidFill>
                  <a:schemeClr val="tx1"/>
                </a:solidFill>
              </a:rPr>
              <a:t>giúp</a:t>
            </a:r>
            <a:r>
              <a:rPr lang="en-US" dirty="0" smtClean="0">
                <a:solidFill>
                  <a:schemeClr val="tx1"/>
                </a:solidFill>
              </a:rPr>
              <a:t> </a:t>
            </a:r>
            <a:r>
              <a:rPr lang="vi-VN" dirty="0" smtClean="0">
                <a:solidFill>
                  <a:schemeClr val="tx1"/>
                </a:solidFill>
              </a:rPr>
              <a:t>android developer </a:t>
            </a:r>
            <a:r>
              <a:rPr lang="vi-VN" dirty="0">
                <a:solidFill>
                  <a:schemeClr val="tx1"/>
                </a:solidFill>
              </a:rPr>
              <a:t>dễ dàng triển khai </a:t>
            </a:r>
            <a:r>
              <a:rPr lang="en-US" dirty="0" err="1" smtClean="0">
                <a:solidFill>
                  <a:schemeClr val="tx1"/>
                </a:solidFill>
                <a:latin typeface="Arial" panose="020B0604020202020204" pitchFamily="34" charset="0"/>
                <a:cs typeface="Arial" panose="020B0604020202020204" pitchFamily="34" charset="0"/>
              </a:rPr>
              <a:t>việc</a:t>
            </a:r>
            <a:r>
              <a:rPr lang="en-US" dirty="0" smtClean="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đẩy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báo</a:t>
            </a:r>
            <a:r>
              <a:rPr lang="en-US" dirty="0">
                <a:solidFill>
                  <a:schemeClr val="tx1"/>
                </a:solidFill>
                <a:latin typeface="Arial" panose="020B0604020202020204" pitchFamily="34" charset="0"/>
                <a:cs typeface="Arial" panose="020B0604020202020204" pitchFamily="34" charset="0"/>
              </a:rPr>
              <a:t> (push notification) </a:t>
            </a:r>
            <a:r>
              <a:rPr lang="vi-VN" dirty="0" smtClean="0">
                <a:solidFill>
                  <a:schemeClr val="tx1"/>
                </a:solidFill>
              </a:rPr>
              <a:t>từ </a:t>
            </a:r>
            <a:r>
              <a:rPr lang="vi-VN" dirty="0">
                <a:solidFill>
                  <a:schemeClr val="tx1"/>
                </a:solidFill>
              </a:rPr>
              <a:t>server tới </a:t>
            </a:r>
            <a:r>
              <a:rPr lang="vi-VN" dirty="0" smtClean="0">
                <a:solidFill>
                  <a:schemeClr val="tx1"/>
                </a:solidFill>
              </a:rPr>
              <a:t>mobile</a:t>
            </a:r>
            <a:r>
              <a:rPr lang="en-US" dirty="0" smtClean="0">
                <a:solidFill>
                  <a:schemeClr val="tx1"/>
                </a:solidFill>
              </a:rPr>
              <a:t>.</a:t>
            </a:r>
          </a:p>
          <a:p>
            <a:endParaRPr lang="vi-VN"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306" y="2641601"/>
            <a:ext cx="7150100" cy="4021931"/>
          </a:xfrm>
          <a:prstGeom prst="rect">
            <a:avLst/>
          </a:prstGeom>
        </p:spPr>
      </p:pic>
    </p:spTree>
    <p:extLst>
      <p:ext uri="{BB962C8B-B14F-4D97-AF65-F5344CB8AC3E}">
        <p14:creationId xmlns:p14="http://schemas.microsoft.com/office/powerpoint/2010/main" val="262466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2641601"/>
            <a:ext cx="8904288" cy="3479798"/>
          </a:xfrm>
        </p:spPr>
        <p:txBody>
          <a:bodyPr>
            <a:normAutofit/>
          </a:bodyPr>
          <a:lstStyle/>
          <a:p>
            <a:pPr marL="0" indent="0">
              <a:buNone/>
            </a:pPr>
            <a:r>
              <a:rPr lang="en-US" sz="3200" dirty="0" smtClean="0">
                <a:solidFill>
                  <a:schemeClr val="tx1"/>
                </a:solidFill>
              </a:rPr>
              <a:t>Firebase </a:t>
            </a:r>
            <a:r>
              <a:rPr lang="en-US" sz="3200" dirty="0" err="1" smtClean="0">
                <a:solidFill>
                  <a:schemeClr val="tx1"/>
                </a:solidFill>
              </a:rPr>
              <a:t>là</a:t>
            </a:r>
            <a:r>
              <a:rPr lang="en-US" sz="3200" dirty="0" smtClean="0">
                <a:solidFill>
                  <a:schemeClr val="tx1"/>
                </a:solidFill>
              </a:rPr>
              <a:t> </a:t>
            </a:r>
            <a:r>
              <a:rPr lang="en-US" sz="3200" dirty="0" err="1" smtClean="0">
                <a:solidFill>
                  <a:schemeClr val="tx1"/>
                </a:solidFill>
              </a:rPr>
              <a:t>gì</a:t>
            </a:r>
            <a:r>
              <a:rPr lang="en-US" sz="3200" dirty="0" smtClean="0">
                <a:solidFill>
                  <a:schemeClr val="tx1"/>
                </a:solidFill>
              </a:rPr>
              <a:t> ?</a:t>
            </a:r>
          </a:p>
          <a:p>
            <a:pPr marL="0" indent="0">
              <a:buNone/>
            </a:pPr>
            <a:r>
              <a:rPr lang="vi-VN" dirty="0" smtClean="0">
                <a:solidFill>
                  <a:schemeClr val="tx1"/>
                </a:solidFill>
              </a:rPr>
              <a:t>Firebase </a:t>
            </a:r>
            <a:r>
              <a:rPr lang="vi-VN" dirty="0">
                <a:solidFill>
                  <a:schemeClr val="tx1"/>
                </a:solidFill>
              </a:rPr>
              <a:t>là một nền tảng để phát triển ứng dụng di động và trang web, bao gồm các API đơn giản và mạnh mẽ mà không cần backend hay server</a:t>
            </a:r>
            <a:r>
              <a:rPr lang="vi-VN" dirty="0" smtClean="0">
                <a:solidFill>
                  <a:schemeClr val="tx1"/>
                </a:solidFill>
              </a:rPr>
              <a:t>.</a:t>
            </a:r>
            <a:endParaRPr lang="en-US" dirty="0" smtClean="0">
              <a:solidFill>
                <a:schemeClr val="tx1"/>
              </a:solidFill>
            </a:endParaRPr>
          </a:p>
          <a:p>
            <a:pPr marL="0" indent="0">
              <a:buNone/>
            </a:pPr>
            <a:r>
              <a:rPr lang="vi-VN" sz="3200" smtClean="0">
                <a:solidFill>
                  <a:schemeClr val="tx1"/>
                </a:solidFill>
              </a:rPr>
              <a:t>Lợi </a:t>
            </a:r>
            <a:r>
              <a:rPr lang="vi-VN" sz="3200" dirty="0">
                <a:solidFill>
                  <a:schemeClr val="tx1"/>
                </a:solidFill>
              </a:rPr>
              <a:t>ích của Firebase </a:t>
            </a:r>
            <a:r>
              <a:rPr lang="vi-VN" sz="3200" dirty="0" smtClean="0">
                <a:solidFill>
                  <a:schemeClr val="tx1"/>
                </a:solidFill>
              </a:rPr>
              <a:t>? </a:t>
            </a:r>
            <a:endParaRPr lang="en-US" sz="3200" dirty="0" smtClean="0">
              <a:solidFill>
                <a:schemeClr val="tx1"/>
              </a:solidFill>
            </a:endParaRPr>
          </a:p>
          <a:p>
            <a:pPr marL="0" indent="0">
              <a:buNone/>
            </a:pPr>
            <a:r>
              <a:rPr lang="vi-VN" dirty="0" smtClean="0">
                <a:solidFill>
                  <a:schemeClr val="tx1"/>
                </a:solidFill>
              </a:rPr>
              <a:t>Firebase </a:t>
            </a:r>
            <a:r>
              <a:rPr lang="vi-VN" dirty="0">
                <a:solidFill>
                  <a:schemeClr val="tx1"/>
                </a:solidFill>
              </a:rPr>
              <a:t>còn giúp các lập trình viên rút ngắn thời gian triển khai và mở rộng quy mô của ứng dụng mà họ đang phát triển.</a:t>
            </a:r>
            <a:endParaRPr lang="vi-VN"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1370"/>
          <a:stretch/>
        </p:blipFill>
        <p:spPr>
          <a:xfrm>
            <a:off x="773577" y="1574801"/>
            <a:ext cx="8725557" cy="914400"/>
          </a:xfrm>
          <a:prstGeom prst="rect">
            <a:avLst/>
          </a:prstGeom>
        </p:spPr>
      </p:pic>
    </p:spTree>
    <p:extLst>
      <p:ext uri="{BB962C8B-B14F-4D97-AF65-F5344CB8AC3E}">
        <p14:creationId xmlns:p14="http://schemas.microsoft.com/office/powerpoint/2010/main" val="173989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4514850"/>
            <a:ext cx="8904288" cy="5168899"/>
          </a:xfrm>
        </p:spPr>
        <p:txBody>
          <a:bodyPr>
            <a:normAutofit/>
          </a:bodyPr>
          <a:lstStyle/>
          <a:p>
            <a:r>
              <a:rPr lang="vi-VN" dirty="0" smtClean="0">
                <a:solidFill>
                  <a:schemeClr val="tx1"/>
                </a:solidFill>
              </a:rPr>
              <a:t>Đây </a:t>
            </a:r>
            <a:r>
              <a:rPr lang="vi-VN" dirty="0">
                <a:solidFill>
                  <a:schemeClr val="tx1"/>
                </a:solidFill>
              </a:rPr>
              <a:t>là một giải pháp nhắn tin đám mây đa nền tảng.</a:t>
            </a:r>
            <a:endParaRPr lang="en-US" dirty="0">
              <a:solidFill>
                <a:schemeClr val="tx1"/>
              </a:solidFill>
            </a:endParaRPr>
          </a:p>
          <a:p>
            <a:r>
              <a:rPr lang="vi-VN" dirty="0">
                <a:solidFill>
                  <a:schemeClr val="tx1"/>
                </a:solidFill>
              </a:rPr>
              <a:t>Firebase Cloud Messaging(FCM) là phiên bản mới của Google Cloud Messaging(GCM).</a:t>
            </a:r>
          </a:p>
          <a:p>
            <a:r>
              <a:rPr lang="en-US" dirty="0">
                <a:solidFill>
                  <a:schemeClr val="tx1"/>
                </a:solidFill>
              </a:rPr>
              <a:t>S</a:t>
            </a:r>
            <a:r>
              <a:rPr lang="vi-VN" dirty="0">
                <a:solidFill>
                  <a:schemeClr val="tx1"/>
                </a:solidFill>
              </a:rPr>
              <a:t>ử dụng Firebase Cloud Messaging cho bất kỳ loại thiết bị nào bao gồm iOS, Android hoặc thậm chí Web mà không mất phí.</a:t>
            </a:r>
          </a:p>
          <a:p>
            <a:endParaRPr lang="vi-VN"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609" y="1408459"/>
            <a:ext cx="5093494" cy="2865091"/>
          </a:xfrm>
          <a:prstGeom prst="rect">
            <a:avLst/>
          </a:prstGeom>
        </p:spPr>
      </p:pic>
    </p:spTree>
    <p:extLst>
      <p:ext uri="{BB962C8B-B14F-4D97-AF65-F5344CB8AC3E}">
        <p14:creationId xmlns:p14="http://schemas.microsoft.com/office/powerpoint/2010/main" val="70262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2641601"/>
            <a:ext cx="8904288" cy="3479798"/>
          </a:xfrm>
        </p:spPr>
        <p:txBody>
          <a:bodyPr>
            <a:normAutofit/>
          </a:bodyPr>
          <a:lstStyle/>
          <a:p>
            <a:r>
              <a:rPr lang="en-US" b="1" dirty="0" err="1">
                <a:solidFill>
                  <a:schemeClr val="tx1"/>
                </a:solidFill>
              </a:rPr>
              <a:t>Nhóm</a:t>
            </a:r>
            <a:r>
              <a:rPr lang="en-US" b="1" dirty="0">
                <a:solidFill>
                  <a:schemeClr val="tx1"/>
                </a:solidFill>
              </a:rPr>
              <a:t> </a:t>
            </a:r>
            <a:r>
              <a:rPr lang="en-US" b="1" dirty="0" err="1">
                <a:solidFill>
                  <a:schemeClr val="tx1"/>
                </a:solidFill>
              </a:rPr>
              <a:t>công</a:t>
            </a:r>
            <a:r>
              <a:rPr lang="en-US" b="1" dirty="0">
                <a:solidFill>
                  <a:schemeClr val="tx1"/>
                </a:solidFill>
              </a:rPr>
              <a:t> </a:t>
            </a:r>
            <a:r>
              <a:rPr lang="en-US" b="1" dirty="0" err="1">
                <a:solidFill>
                  <a:schemeClr val="tx1"/>
                </a:solidFill>
              </a:rPr>
              <a:t>cụ</a:t>
            </a:r>
            <a:r>
              <a:rPr lang="en-US" b="1" dirty="0">
                <a:solidFill>
                  <a:schemeClr val="tx1"/>
                </a:solidFill>
              </a:rPr>
              <a:t> Develop &amp; test your app</a:t>
            </a:r>
          </a:p>
          <a:p>
            <a:pPr lvl="1">
              <a:buFont typeface="Wingdings" panose="05000000000000000000" pitchFamily="2" charset="2"/>
              <a:buChar char="§"/>
            </a:pPr>
            <a:r>
              <a:rPr lang="en-US" sz="1700" dirty="0" err="1">
                <a:solidFill>
                  <a:schemeClr val="tx1"/>
                </a:solidFill>
              </a:rPr>
              <a:t>Realtime</a:t>
            </a:r>
            <a:r>
              <a:rPr lang="en-US" sz="1700" dirty="0">
                <a:solidFill>
                  <a:schemeClr val="tx1"/>
                </a:solidFill>
              </a:rPr>
              <a:t> Database: </a:t>
            </a:r>
            <a:r>
              <a:rPr lang="vi-VN" sz="1700" dirty="0">
                <a:solidFill>
                  <a:schemeClr val="tx1"/>
                </a:solidFill>
              </a:rPr>
              <a:t>Lưu trữ và đồng bộ dữ liệu</a:t>
            </a:r>
            <a:endParaRPr lang="en-US" sz="1700" dirty="0">
              <a:solidFill>
                <a:schemeClr val="tx1"/>
              </a:solidFill>
            </a:endParaRPr>
          </a:p>
          <a:p>
            <a:pPr lvl="1">
              <a:buFont typeface="Wingdings" panose="05000000000000000000" pitchFamily="2" charset="2"/>
              <a:buChar char="§"/>
            </a:pPr>
            <a:r>
              <a:rPr lang="en-US" sz="1700" dirty="0" err="1">
                <a:solidFill>
                  <a:schemeClr val="tx1"/>
                </a:solidFill>
              </a:rPr>
              <a:t>Crashlytics</a:t>
            </a:r>
            <a:r>
              <a:rPr lang="en-US" sz="1700" dirty="0">
                <a:solidFill>
                  <a:schemeClr val="tx1"/>
                </a:solidFill>
              </a:rPr>
              <a:t>: </a:t>
            </a:r>
            <a:r>
              <a:rPr lang="vi-VN" sz="1700" dirty="0">
                <a:solidFill>
                  <a:schemeClr val="tx1"/>
                </a:solidFill>
              </a:rPr>
              <a:t>Hệ thống theo dõi và lưu trữ thông tin lỗi của ứng dụng</a:t>
            </a:r>
            <a:endParaRPr lang="en-US" sz="1700" dirty="0">
              <a:solidFill>
                <a:schemeClr val="tx1"/>
              </a:solidFill>
            </a:endParaRPr>
          </a:p>
          <a:p>
            <a:pPr lvl="1">
              <a:buFont typeface="Wingdings" panose="05000000000000000000" pitchFamily="2" charset="2"/>
              <a:buChar char="§"/>
            </a:pPr>
            <a:r>
              <a:rPr lang="en-US" sz="1700" dirty="0">
                <a:solidFill>
                  <a:schemeClr val="tx1"/>
                </a:solidFill>
              </a:rPr>
              <a:t>Cloud </a:t>
            </a:r>
            <a:r>
              <a:rPr lang="en-US" sz="1700" dirty="0" err="1">
                <a:solidFill>
                  <a:schemeClr val="tx1"/>
                </a:solidFill>
              </a:rPr>
              <a:t>Firestore</a:t>
            </a:r>
            <a:r>
              <a:rPr lang="en-US" sz="1700" dirty="0">
                <a:solidFill>
                  <a:schemeClr val="tx1"/>
                </a:solidFill>
              </a:rPr>
              <a:t>: </a:t>
            </a:r>
            <a:r>
              <a:rPr lang="vi-VN" sz="1700" dirty="0">
                <a:solidFill>
                  <a:schemeClr val="tx1"/>
                </a:solidFill>
              </a:rPr>
              <a:t>Lưu trữ và đồng bộ dữ liệu giữa người dùng và thiết </a:t>
            </a:r>
            <a:r>
              <a:rPr lang="vi-VN" sz="1700" dirty="0" smtClean="0">
                <a:solidFill>
                  <a:schemeClr val="tx1"/>
                </a:solidFill>
              </a:rPr>
              <a:t>bị</a:t>
            </a:r>
            <a:endParaRPr lang="en-US" sz="1700" dirty="0" smtClean="0">
              <a:solidFill>
                <a:schemeClr val="tx1"/>
              </a:solidFill>
            </a:endParaRPr>
          </a:p>
          <a:p>
            <a:pPr lvl="1">
              <a:buFont typeface="Wingdings" panose="05000000000000000000" pitchFamily="2" charset="2"/>
              <a:buChar char="§"/>
            </a:pPr>
            <a:r>
              <a:rPr lang="en-US" sz="1700" dirty="0" smtClean="0">
                <a:solidFill>
                  <a:schemeClr val="tx1"/>
                </a:solidFill>
              </a:rPr>
              <a:t>….</a:t>
            </a:r>
            <a:endParaRPr lang="en-US" sz="1700" dirty="0">
              <a:solidFill>
                <a:schemeClr val="tx1"/>
              </a:solidFill>
            </a:endParaRPr>
          </a:p>
          <a:p>
            <a:r>
              <a:rPr lang="en-US" b="1" dirty="0" err="1">
                <a:solidFill>
                  <a:schemeClr val="tx1"/>
                </a:solidFill>
              </a:rPr>
              <a:t>Nhóm</a:t>
            </a:r>
            <a:r>
              <a:rPr lang="en-US" b="1" dirty="0">
                <a:solidFill>
                  <a:schemeClr val="tx1"/>
                </a:solidFill>
              </a:rPr>
              <a:t> </a:t>
            </a:r>
            <a:r>
              <a:rPr lang="en-US" b="1" dirty="0" err="1">
                <a:solidFill>
                  <a:schemeClr val="tx1"/>
                </a:solidFill>
              </a:rPr>
              <a:t>công</a:t>
            </a:r>
            <a:r>
              <a:rPr lang="en-US" b="1" dirty="0">
                <a:solidFill>
                  <a:schemeClr val="tx1"/>
                </a:solidFill>
              </a:rPr>
              <a:t> </a:t>
            </a:r>
            <a:r>
              <a:rPr lang="en-US" b="1" dirty="0" err="1">
                <a:solidFill>
                  <a:schemeClr val="tx1"/>
                </a:solidFill>
              </a:rPr>
              <a:t>cụ</a:t>
            </a:r>
            <a:r>
              <a:rPr lang="en-US" b="1" dirty="0">
                <a:solidFill>
                  <a:schemeClr val="tx1"/>
                </a:solidFill>
              </a:rPr>
              <a:t> Grow &amp; engage your audience</a:t>
            </a:r>
          </a:p>
          <a:p>
            <a:pPr lvl="1">
              <a:buFont typeface="Wingdings" panose="05000000000000000000" pitchFamily="2" charset="2"/>
              <a:buChar char="§"/>
            </a:pPr>
            <a:r>
              <a:rPr lang="en-US" sz="1700" dirty="0" smtClean="0">
                <a:solidFill>
                  <a:schemeClr val="tx1"/>
                </a:solidFill>
              </a:rPr>
              <a:t>Cloud Messaging: </a:t>
            </a:r>
            <a:r>
              <a:rPr lang="vi-VN" sz="1700" dirty="0" smtClean="0">
                <a:solidFill>
                  <a:schemeClr val="tx1"/>
                </a:solidFill>
              </a:rPr>
              <a:t>Gửi tin </a:t>
            </a:r>
            <a:r>
              <a:rPr lang="vi-VN" sz="1700" dirty="0">
                <a:solidFill>
                  <a:schemeClr val="tx1"/>
                </a:solidFill>
              </a:rPr>
              <a:t>nhắn và thông báo cho người dùng qua các nền tảng </a:t>
            </a:r>
            <a:r>
              <a:rPr lang="vi-VN" sz="1700" dirty="0" smtClean="0">
                <a:solidFill>
                  <a:schemeClr val="tx1"/>
                </a:solidFill>
              </a:rPr>
              <a:t>Android</a:t>
            </a:r>
            <a:endParaRPr lang="en-US" sz="1700" dirty="0" smtClean="0">
              <a:solidFill>
                <a:schemeClr val="tx1"/>
              </a:solidFill>
            </a:endParaRPr>
          </a:p>
          <a:p>
            <a:pPr lvl="1">
              <a:buFont typeface="Wingdings" panose="05000000000000000000" pitchFamily="2" charset="2"/>
              <a:buChar char="§"/>
            </a:pPr>
            <a:r>
              <a:rPr lang="vi-VN" b="1" dirty="0" smtClean="0">
                <a:solidFill>
                  <a:schemeClr val="tx1"/>
                </a:solidFill>
              </a:rPr>
              <a:t>Invites</a:t>
            </a:r>
            <a:r>
              <a:rPr lang="en-US" b="1" dirty="0">
                <a:solidFill>
                  <a:schemeClr val="tx1"/>
                </a:solidFill>
              </a:rPr>
              <a:t>:</a:t>
            </a:r>
            <a:r>
              <a:rPr lang="vi-VN" b="1" dirty="0">
                <a:solidFill>
                  <a:schemeClr val="tx1"/>
                </a:solidFill>
              </a:rPr>
              <a:t> </a:t>
            </a:r>
            <a:r>
              <a:rPr lang="vi-VN" dirty="0">
                <a:solidFill>
                  <a:schemeClr val="tx1"/>
                </a:solidFill>
              </a:rPr>
              <a:t>Cho phép người dùng chia sẻ tất cả các khía cạnh của ứng dụng của bạn</a:t>
            </a:r>
            <a:endParaRPr lang="en-US" dirty="0">
              <a:solidFill>
                <a:schemeClr val="tx1"/>
              </a:solidFill>
            </a:endParaRPr>
          </a:p>
          <a:p>
            <a:endParaRPr lang="vi-VN"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1370"/>
          <a:stretch/>
        </p:blipFill>
        <p:spPr>
          <a:xfrm>
            <a:off x="773577" y="1574801"/>
            <a:ext cx="8725557" cy="914400"/>
          </a:xfrm>
          <a:prstGeom prst="rect">
            <a:avLst/>
          </a:prstGeom>
        </p:spPr>
      </p:pic>
    </p:spTree>
    <p:extLst>
      <p:ext uri="{BB962C8B-B14F-4D97-AF65-F5344CB8AC3E}">
        <p14:creationId xmlns:p14="http://schemas.microsoft.com/office/powerpoint/2010/main" val="270022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down)">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2641601"/>
            <a:ext cx="8904288" cy="3479798"/>
          </a:xfrm>
        </p:spPr>
        <p:txBody>
          <a:bodyPr>
            <a:normAutofit/>
          </a:bodyPr>
          <a:lstStyle/>
          <a:p>
            <a:pPr algn="just">
              <a:buFont typeface="Wingdings" panose="05000000000000000000" pitchFamily="2" charset="2"/>
              <a:buChar char="Ø"/>
            </a:pPr>
            <a:r>
              <a:rPr lang="vi-VN" sz="2000" b="1" dirty="0">
                <a:solidFill>
                  <a:schemeClr val="tx1"/>
                </a:solidFill>
              </a:rPr>
              <a:t>Push </a:t>
            </a:r>
            <a:r>
              <a:rPr lang="vi-VN" sz="2000" b="1" dirty="0" smtClean="0">
                <a:solidFill>
                  <a:schemeClr val="tx1"/>
                </a:solidFill>
              </a:rPr>
              <a:t>notification</a:t>
            </a:r>
            <a:r>
              <a:rPr lang="en-US" sz="2000" b="1" dirty="0" smtClean="0">
                <a:solidFill>
                  <a:schemeClr val="tx1"/>
                </a:solidFill>
              </a:rPr>
              <a:t>:</a:t>
            </a:r>
            <a:r>
              <a:rPr lang="vi-VN" sz="2000" b="1" dirty="0" smtClean="0">
                <a:solidFill>
                  <a:schemeClr val="tx1"/>
                </a:solidFill>
              </a:rPr>
              <a:t> </a:t>
            </a:r>
            <a:r>
              <a:rPr lang="vi-VN" sz="2000" dirty="0">
                <a:solidFill>
                  <a:schemeClr val="tx1"/>
                </a:solidFill>
              </a:rPr>
              <a:t>là những tin nhắn do server đẩy xuống client thông qua một cổng cloud message nào đó rồi từ cổng này sẽ thông báo xuống máy chúng ta là có thông báo mới và hiển thị chúng. Chính vì vậy nên phải có internet thì mới push notification </a:t>
            </a:r>
            <a:r>
              <a:rPr lang="vi-VN" sz="2000" dirty="0" smtClean="0">
                <a:solidFill>
                  <a:schemeClr val="tx1"/>
                </a:solidFill>
              </a:rPr>
              <a:t>được</a:t>
            </a:r>
            <a:r>
              <a:rPr lang="en-US" sz="2000" dirty="0" smtClean="0">
                <a:solidFill>
                  <a:schemeClr val="tx1"/>
                </a:solidFill>
              </a:rPr>
              <a:t>.</a:t>
            </a:r>
          </a:p>
          <a:p>
            <a:pPr>
              <a:buFont typeface="Wingdings" panose="05000000000000000000" pitchFamily="2" charset="2"/>
              <a:buChar char="Ø"/>
            </a:pPr>
            <a:endParaRPr lang="en-US" sz="2000"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b="1" dirty="0" err="1">
                <a:solidFill>
                  <a:schemeClr val="tx1"/>
                </a:solidFill>
              </a:rPr>
              <a:t>Tại</a:t>
            </a:r>
            <a:r>
              <a:rPr lang="en-US" sz="2000" b="1" dirty="0">
                <a:solidFill>
                  <a:schemeClr val="tx1"/>
                </a:solidFill>
              </a:rPr>
              <a:t> </a:t>
            </a:r>
            <a:r>
              <a:rPr lang="en-US" sz="2000" b="1" dirty="0" err="1">
                <a:solidFill>
                  <a:schemeClr val="tx1"/>
                </a:solidFill>
              </a:rPr>
              <a:t>sao</a:t>
            </a:r>
            <a:r>
              <a:rPr lang="en-US" sz="2000" b="1" dirty="0">
                <a:solidFill>
                  <a:schemeClr val="tx1"/>
                </a:solidFill>
              </a:rPr>
              <a:t> </a:t>
            </a:r>
            <a:r>
              <a:rPr lang="en-US" sz="2000" b="1" dirty="0" err="1">
                <a:solidFill>
                  <a:schemeClr val="tx1"/>
                </a:solidFill>
              </a:rPr>
              <a:t>sử</a:t>
            </a:r>
            <a:r>
              <a:rPr lang="en-US" sz="2000" b="1" dirty="0">
                <a:solidFill>
                  <a:schemeClr val="tx1"/>
                </a:solidFill>
              </a:rPr>
              <a:t> </a:t>
            </a:r>
            <a:r>
              <a:rPr lang="en-US" sz="2000" b="1" dirty="0" err="1">
                <a:solidFill>
                  <a:schemeClr val="tx1"/>
                </a:solidFill>
              </a:rPr>
              <a:t>dụng</a:t>
            </a:r>
            <a:r>
              <a:rPr lang="en-US" sz="2000" b="1" dirty="0">
                <a:solidFill>
                  <a:schemeClr val="tx1"/>
                </a:solidFill>
              </a:rPr>
              <a:t> Push </a:t>
            </a:r>
            <a:r>
              <a:rPr lang="en-US" sz="2000" b="1" dirty="0" smtClean="0">
                <a:solidFill>
                  <a:schemeClr val="tx1"/>
                </a:solidFill>
              </a:rPr>
              <a:t>Notification:</a:t>
            </a:r>
            <a:r>
              <a:rPr lang="en-US" sz="2000" b="1"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rPr>
              <a:t>Thông thường một thông báo là được tự động kích hoạt nhằm thông báo tới người dùng là ứng dụng đó đã hoàn thành một công việc nào đó. Hoặc bạn có thể gửi thông tin khuyến mãi tới cho khách hàng của bạn, mời khách hàng tham gia một sự kiện nào đó... -</a:t>
            </a:r>
            <a:endParaRPr lang="en-US" sz="2000" b="1" dirty="0" smtClean="0">
              <a:solidFill>
                <a:schemeClr val="tx1"/>
              </a:solidFill>
            </a:endParaRPr>
          </a:p>
        </p:txBody>
      </p:sp>
      <p:sp>
        <p:nvSpPr>
          <p:cNvPr id="7" name="TextBox 6"/>
          <p:cNvSpPr txBox="1"/>
          <p:nvPr/>
        </p:nvSpPr>
        <p:spPr>
          <a:xfrm>
            <a:off x="1308100" y="1460500"/>
            <a:ext cx="7378700" cy="707886"/>
          </a:xfrm>
          <a:prstGeom prst="rect">
            <a:avLst/>
          </a:prstGeom>
          <a:noFill/>
        </p:spPr>
        <p:txBody>
          <a:bodyPr wrap="square" rtlCol="0">
            <a:spAutoFit/>
          </a:bodyPr>
          <a:lstStyle/>
          <a:p>
            <a:r>
              <a:rPr lang="en-US" sz="4000" b="1"/>
              <a:t>Push Notification là gì?</a:t>
            </a:r>
          </a:p>
        </p:txBody>
      </p:sp>
    </p:spTree>
    <p:extLst>
      <p:ext uri="{BB962C8B-B14F-4D97-AF65-F5344CB8AC3E}">
        <p14:creationId xmlns:p14="http://schemas.microsoft.com/office/powerpoint/2010/main" val="42396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sp>
        <p:nvSpPr>
          <p:cNvPr id="3" name="Content Placeholder 2"/>
          <p:cNvSpPr>
            <a:spLocks noGrp="1"/>
          </p:cNvSpPr>
          <p:nvPr>
            <p:ph idx="1"/>
          </p:nvPr>
        </p:nvSpPr>
        <p:spPr>
          <a:xfrm>
            <a:off x="684212" y="1574801"/>
            <a:ext cx="8904288" cy="1765299"/>
          </a:xfrm>
        </p:spPr>
        <p:txBody>
          <a:bodyPr>
            <a:normAutofit/>
          </a:bodyPr>
          <a:lstStyle/>
          <a:p>
            <a:r>
              <a:rPr lang="vi-VN" b="1" dirty="0">
                <a:solidFill>
                  <a:schemeClr val="tx1"/>
                </a:solidFill>
              </a:rPr>
              <a:t>Push Notification cung cấp sự tiện lợi và nhiều giá trị cho người dùng. Ví dụ người dùng có thể nhận được:</a:t>
            </a:r>
          </a:p>
          <a:p>
            <a:pPr lvl="1"/>
            <a:r>
              <a:rPr lang="vi-VN" sz="1800" dirty="0">
                <a:solidFill>
                  <a:schemeClr val="tx1"/>
                </a:solidFill>
              </a:rPr>
              <a:t>Kết quả bóng đá và tin tức ngay trên màn hình khóa.</a:t>
            </a:r>
          </a:p>
          <a:p>
            <a:pPr lvl="1"/>
            <a:r>
              <a:rPr lang="vi-VN" sz="1800" dirty="0">
                <a:solidFill>
                  <a:schemeClr val="tx1"/>
                </a:solidFill>
              </a:rPr>
              <a:t>Các thông báo từ ứng dụng khác (thông báo tin nhắn đến, bài viết mới</a:t>
            </a:r>
            <a:r>
              <a:rPr lang="vi-VN" sz="1800" dirty="0" smtClean="0">
                <a:solidFill>
                  <a:schemeClr val="tx1"/>
                </a:solidFill>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2" y="3029817"/>
            <a:ext cx="9293977" cy="3561483"/>
          </a:xfrm>
          <a:prstGeom prst="rect">
            <a:avLst/>
          </a:prstGeom>
        </p:spPr>
      </p:pic>
    </p:spTree>
    <p:extLst>
      <p:ext uri="{BB962C8B-B14F-4D97-AF65-F5344CB8AC3E}">
        <p14:creationId xmlns:p14="http://schemas.microsoft.com/office/powerpoint/2010/main" val="73101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pic>
        <p:nvPicPr>
          <p:cNvPr id="5" name="Picture 4"/>
          <p:cNvPicPr>
            <a:picLocks noChangeAspect="1"/>
          </p:cNvPicPr>
          <p:nvPr/>
        </p:nvPicPr>
        <p:blipFill rotWithShape="1">
          <a:blip r:embed="rId2"/>
          <a:srcRect t="5318" b="3674"/>
          <a:stretch/>
        </p:blipFill>
        <p:spPr>
          <a:xfrm>
            <a:off x="684212" y="1258363"/>
            <a:ext cx="10708607" cy="5479322"/>
          </a:xfrm>
          <a:prstGeom prst="rect">
            <a:avLst/>
          </a:prstGeom>
        </p:spPr>
      </p:pic>
      <p:sp>
        <p:nvSpPr>
          <p:cNvPr id="7" name="Oval 6"/>
          <p:cNvSpPr/>
          <p:nvPr/>
        </p:nvSpPr>
        <p:spPr>
          <a:xfrm>
            <a:off x="2544742" y="1127342"/>
            <a:ext cx="1786626" cy="447459"/>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p:cNvSpPr/>
          <p:nvPr/>
        </p:nvSpPr>
        <p:spPr>
          <a:xfrm>
            <a:off x="2913518" y="3352801"/>
            <a:ext cx="1049074" cy="850232"/>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8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pic>
        <p:nvPicPr>
          <p:cNvPr id="6" name="Picture 5"/>
          <p:cNvPicPr>
            <a:picLocks noChangeAspect="1"/>
          </p:cNvPicPr>
          <p:nvPr/>
        </p:nvPicPr>
        <p:blipFill rotWithShape="1">
          <a:blip r:embed="rId2"/>
          <a:srcRect t="12774" b="3892"/>
          <a:stretch/>
        </p:blipFill>
        <p:spPr>
          <a:xfrm>
            <a:off x="684212" y="1574801"/>
            <a:ext cx="10682838" cy="5005137"/>
          </a:xfrm>
          <a:prstGeom prst="rect">
            <a:avLst/>
          </a:prstGeom>
        </p:spPr>
      </p:pic>
      <p:sp>
        <p:nvSpPr>
          <p:cNvPr id="9" name="Oval 8"/>
          <p:cNvSpPr/>
          <p:nvPr/>
        </p:nvSpPr>
        <p:spPr>
          <a:xfrm>
            <a:off x="1084718" y="3850106"/>
            <a:ext cx="984714" cy="433138"/>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3641558" y="3513221"/>
            <a:ext cx="449180" cy="465221"/>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528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pic>
        <p:nvPicPr>
          <p:cNvPr id="3" name="Picture 2"/>
          <p:cNvPicPr>
            <a:picLocks noChangeAspect="1"/>
          </p:cNvPicPr>
          <p:nvPr/>
        </p:nvPicPr>
        <p:blipFill rotWithShape="1">
          <a:blip r:embed="rId2"/>
          <a:srcRect t="12555" b="3454"/>
          <a:stretch/>
        </p:blipFill>
        <p:spPr>
          <a:xfrm>
            <a:off x="320841" y="1187572"/>
            <a:ext cx="11719259" cy="5534070"/>
          </a:xfrm>
          <a:prstGeom prst="rect">
            <a:avLst/>
          </a:prstGeom>
        </p:spPr>
      </p:pic>
      <p:pic>
        <p:nvPicPr>
          <p:cNvPr id="4" name="Picture 3"/>
          <p:cNvPicPr>
            <a:picLocks noChangeAspect="1"/>
          </p:cNvPicPr>
          <p:nvPr/>
        </p:nvPicPr>
        <p:blipFill rotWithShape="1">
          <a:blip r:embed="rId3"/>
          <a:srcRect l="1422" t="10581" r="76755" b="34155"/>
          <a:stretch/>
        </p:blipFill>
        <p:spPr>
          <a:xfrm>
            <a:off x="7251032" y="2126916"/>
            <a:ext cx="2839452" cy="4042610"/>
          </a:xfrm>
          <a:prstGeom prst="rect">
            <a:avLst/>
          </a:prstGeom>
          <a:ln w="228600" cap="sq" cmpd="thickThin">
            <a:solidFill>
              <a:srgbClr val="000000"/>
            </a:solidFill>
            <a:prstDash val="solid"/>
            <a:miter lim="800000"/>
          </a:ln>
          <a:effectLst>
            <a:innerShdw blurRad="76200">
              <a:srgbClr val="000000"/>
            </a:innerShdw>
          </a:effectLst>
        </p:spPr>
      </p:pic>
      <p:sp>
        <p:nvSpPr>
          <p:cNvPr id="8" name="Oval 7"/>
          <p:cNvSpPr/>
          <p:nvPr/>
        </p:nvSpPr>
        <p:spPr>
          <a:xfrm>
            <a:off x="7742384" y="3954607"/>
            <a:ext cx="1369532" cy="447459"/>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959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startAt="2"/>
            </a:pPr>
            <a:r>
              <a:rPr lang="en-US" b="1" dirty="0" smtClean="0">
                <a:solidFill>
                  <a:schemeClr val="tx1"/>
                </a:solidFill>
              </a:rPr>
              <a:t>GOOGLE CLOUD MESSAGEING</a:t>
            </a:r>
            <a:endParaRPr lang="en-US" sz="4800" b="1" dirty="0">
              <a:solidFill>
                <a:schemeClr val="tx1"/>
              </a:solidFill>
            </a:endParaRPr>
          </a:p>
        </p:txBody>
      </p:sp>
      <p:pic>
        <p:nvPicPr>
          <p:cNvPr id="5" name="Picture 4"/>
          <p:cNvPicPr>
            <a:picLocks noChangeAspect="1"/>
          </p:cNvPicPr>
          <p:nvPr/>
        </p:nvPicPr>
        <p:blipFill>
          <a:blip r:embed="rId2"/>
          <a:stretch>
            <a:fillRect/>
          </a:stretch>
        </p:blipFill>
        <p:spPr>
          <a:xfrm>
            <a:off x="932614" y="1231253"/>
            <a:ext cx="10243386" cy="5759093"/>
          </a:xfrm>
          <a:prstGeom prst="rect">
            <a:avLst/>
          </a:prstGeom>
        </p:spPr>
      </p:pic>
      <p:sp>
        <p:nvSpPr>
          <p:cNvPr id="7" name="Oval 6"/>
          <p:cNvSpPr/>
          <p:nvPr/>
        </p:nvSpPr>
        <p:spPr>
          <a:xfrm>
            <a:off x="3898232" y="2074324"/>
            <a:ext cx="882315" cy="223729"/>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8624700" y="3232713"/>
            <a:ext cx="1144942" cy="408846"/>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8897415" y="3818021"/>
            <a:ext cx="1610163" cy="341096"/>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rotWithShape="1">
          <a:blip r:embed="rId3"/>
          <a:srcRect l="74782" t="37774" r="3641" b="40735"/>
          <a:stretch/>
        </p:blipFill>
        <p:spPr>
          <a:xfrm>
            <a:off x="3122737" y="3499246"/>
            <a:ext cx="4465179" cy="250050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0329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8534400" cy="1066800"/>
          </a:xfrm>
        </p:spPr>
        <p:txBody>
          <a:bodyPr>
            <a:normAutofit/>
          </a:bodyPr>
          <a:lstStyle/>
          <a:p>
            <a:pPr marL="1028700" indent="-1028700">
              <a:buFont typeface="+mj-lt"/>
              <a:buAutoNum type="romanUcPeriod"/>
            </a:pPr>
            <a:r>
              <a:rPr lang="en-US" sz="4800" b="1" dirty="0" smtClean="0">
                <a:solidFill>
                  <a:schemeClr val="tx1"/>
                </a:solidFill>
              </a:rPr>
              <a:t>GOOGLE MAP</a:t>
            </a:r>
            <a:endParaRPr lang="en-US" sz="4800" b="1" dirty="0">
              <a:solidFill>
                <a:schemeClr val="tx1"/>
              </a:solidFill>
            </a:endParaRPr>
          </a:p>
        </p:txBody>
      </p:sp>
      <p:sp>
        <p:nvSpPr>
          <p:cNvPr id="3" name="Content Placeholder 2"/>
          <p:cNvSpPr>
            <a:spLocks noGrp="1"/>
          </p:cNvSpPr>
          <p:nvPr>
            <p:ph idx="1"/>
          </p:nvPr>
        </p:nvSpPr>
        <p:spPr>
          <a:xfrm>
            <a:off x="684212" y="1435101"/>
            <a:ext cx="7481888" cy="5130799"/>
          </a:xfrm>
        </p:spPr>
        <p:txBody>
          <a:bodyPr>
            <a:normAutofit/>
          </a:bodyPr>
          <a:lstStyle/>
          <a:p>
            <a:pPr algn="just">
              <a:lnSpc>
                <a:spcPct val="150000"/>
              </a:lnSpc>
            </a:pPr>
            <a:r>
              <a:rPr lang="en-US" b="1" dirty="0" smtClean="0">
                <a:solidFill>
                  <a:schemeClr val="tx1"/>
                </a:solidFill>
                <a:latin typeface="Arial" panose="020B0604020202020204" pitchFamily="34" charset="0"/>
                <a:cs typeface="Arial" panose="020B0604020202020204" pitchFamily="34" charset="0"/>
              </a:rPr>
              <a:t>BẢN ĐỒ </a:t>
            </a:r>
            <a:r>
              <a:rPr lang="en-US" b="1" dirty="0" err="1" smtClean="0">
                <a:solidFill>
                  <a:schemeClr val="tx1"/>
                </a:solidFill>
                <a:latin typeface="Arial" panose="020B0604020202020204" pitchFamily="34" charset="0"/>
                <a:cs typeface="Arial" panose="020B0604020202020204" pitchFamily="34" charset="0"/>
              </a:rPr>
              <a:t>hình</a:t>
            </a:r>
            <a:r>
              <a:rPr lang="en-US" b="1" dirty="0" smtClean="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vẽ</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biểu</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thị</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bề</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mặt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trái</a:t>
            </a:r>
            <a:r>
              <a:rPr lang="en-US" b="1" dirty="0">
                <a:solidFill>
                  <a:schemeClr val="tx1"/>
                </a:solidFill>
                <a:latin typeface="Arial" panose="020B0604020202020204" pitchFamily="34" charset="0"/>
                <a:cs typeface="Arial" panose="020B0604020202020204" pitchFamily="34" charset="0"/>
              </a:rPr>
              <a:t> </a:t>
            </a:r>
            <a:r>
              <a:rPr lang="en-US" b="1" dirty="0" err="1" smtClean="0">
                <a:solidFill>
                  <a:schemeClr val="tx1"/>
                </a:solidFill>
                <a:latin typeface="Arial" panose="020B0604020202020204" pitchFamily="34" charset="0"/>
                <a:cs typeface="Arial" panose="020B0604020202020204" pitchFamily="34" charset="0"/>
              </a:rPr>
              <a:t>đất</a:t>
            </a:r>
            <a:endParaRPr lang="en-US" b="1"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b="1" dirty="0" smtClean="0">
                <a:solidFill>
                  <a:schemeClr val="tx1"/>
                </a:solidFill>
                <a:latin typeface="Arial" panose="020B0604020202020204" pitchFamily="34" charset="0"/>
                <a:cs typeface="Arial" panose="020B0604020202020204" pitchFamily="34" charset="0"/>
              </a:rPr>
              <a:t>Do </a:t>
            </a:r>
            <a:r>
              <a:rPr lang="vi-VN" b="1" dirty="0" smtClean="0">
                <a:solidFill>
                  <a:schemeClr val="tx1"/>
                </a:solidFill>
                <a:latin typeface="Arial" panose="020B0604020202020204" pitchFamily="34" charset="0"/>
                <a:cs typeface="Arial" panose="020B0604020202020204" pitchFamily="34" charset="0"/>
              </a:rPr>
              <a:t>Google phát triển</a:t>
            </a:r>
            <a:r>
              <a:rPr lang="en-US" b="1" dirty="0" smtClean="0">
                <a:solidFill>
                  <a:schemeClr val="tx1"/>
                </a:solidFill>
                <a:latin typeface="Arial" panose="020B0604020202020204" pitchFamily="34" charset="0"/>
                <a:cs typeface="Arial" panose="020B0604020202020204" pitchFamily="34" charset="0"/>
              </a:rPr>
              <a:t> </a:t>
            </a:r>
            <a:r>
              <a:rPr lang="vi-VN" b="1" dirty="0" smtClean="0">
                <a:solidFill>
                  <a:schemeClr val="tx1"/>
                </a:solidFill>
                <a:latin typeface="Arial" panose="020B0604020202020204" pitchFamily="34" charset="0"/>
                <a:cs typeface="Arial" panose="020B0604020202020204" pitchFamily="34" charset="0"/>
              </a:rPr>
              <a:t>Google </a:t>
            </a:r>
            <a:r>
              <a:rPr lang="vi-VN" b="1" dirty="0">
                <a:solidFill>
                  <a:schemeClr val="tx1"/>
                </a:solidFill>
                <a:latin typeface="Arial" panose="020B0604020202020204" pitchFamily="34" charset="0"/>
                <a:cs typeface="Arial" panose="020B0604020202020204" pitchFamily="34" charset="0"/>
              </a:rPr>
              <a:t>Maps hay còn là bản đồ vệ tinh </a:t>
            </a:r>
            <a:r>
              <a:rPr lang="vi-VN" b="1" dirty="0" smtClean="0">
                <a:solidFill>
                  <a:schemeClr val="tx1"/>
                </a:solidFill>
                <a:latin typeface="Arial" panose="020B0604020202020204" pitchFamily="34" charset="0"/>
                <a:cs typeface="Arial" panose="020B0604020202020204" pitchFamily="34" charset="0"/>
              </a:rPr>
              <a:t>ở tất cả quốc gia vùng lãnh thổ theo các ngôn ngữ khác nhau. </a:t>
            </a:r>
            <a:endParaRPr lang="en-US" b="1" dirty="0" smtClean="0">
              <a:solidFill>
                <a:schemeClr val="tx1"/>
              </a:solidFill>
              <a:latin typeface="Arial" panose="020B0604020202020204" pitchFamily="34" charset="0"/>
              <a:cs typeface="Arial" panose="020B0604020202020204" pitchFamily="34" charset="0"/>
            </a:endParaRPr>
          </a:p>
          <a:p>
            <a:pPr algn="just">
              <a:lnSpc>
                <a:spcPct val="150000"/>
              </a:lnSpc>
            </a:pPr>
            <a:r>
              <a:rPr lang="vi-VN" b="1" dirty="0" smtClean="0">
                <a:solidFill>
                  <a:schemeClr val="tx1"/>
                </a:solidFill>
                <a:latin typeface="Arial" panose="020B0604020202020204" pitchFamily="34" charset="0"/>
                <a:cs typeface="Arial" panose="020B0604020202020204" pitchFamily="34" charset="0"/>
              </a:rPr>
              <a:t>Ngày </a:t>
            </a:r>
            <a:r>
              <a:rPr lang="vi-VN" b="1" dirty="0">
                <a:solidFill>
                  <a:schemeClr val="tx1"/>
                </a:solidFill>
                <a:latin typeface="Arial" panose="020B0604020202020204" pitchFamily="34" charset="0"/>
                <a:cs typeface="Arial" panose="020B0604020202020204" pitchFamily="34" charset="0"/>
              </a:rPr>
              <a:t>nay, có rất nhiều các thiết bị điện tử sử dụng ứng dụng bản đồ này. Đặc biệt trên các chiếc smartphone thông </a:t>
            </a:r>
            <a:r>
              <a:rPr lang="vi-VN" b="1" dirty="0" smtClean="0">
                <a:solidFill>
                  <a:schemeClr val="tx1"/>
                </a:solidFill>
                <a:latin typeface="Arial" panose="020B0604020202020204" pitchFamily="34" charset="0"/>
                <a:cs typeface="Arial" panose="020B0604020202020204" pitchFamily="34" charset="0"/>
              </a:rPr>
              <a:t>dụng</a:t>
            </a:r>
            <a:endParaRPr lang="en-US" b="1"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b="1" dirty="0" err="1" smtClean="0">
                <a:solidFill>
                  <a:schemeClr val="tx1"/>
                </a:solidFill>
                <a:latin typeface="Arial" panose="020B0604020202020204" pitchFamily="34" charset="0"/>
                <a:cs typeface="Arial" panose="020B0604020202020204" pitchFamily="34" charset="0"/>
              </a:rPr>
              <a:t>Vẽ</a:t>
            </a:r>
            <a:r>
              <a:rPr lang="en-US" b="1" dirty="0" smtClean="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Tìm</a:t>
            </a:r>
            <a:r>
              <a:rPr lang="en-US" b="1" dirty="0">
                <a:solidFill>
                  <a:schemeClr val="tx1"/>
                </a:solidFill>
                <a:latin typeface="Arial" panose="020B0604020202020204" pitchFamily="34" charset="0"/>
                <a:cs typeface="Arial" panose="020B0604020202020204" pitchFamily="34" charset="0"/>
              </a:rPr>
              <a:t> </a:t>
            </a:r>
            <a:r>
              <a:rPr lang="en-US" b="1" dirty="0" err="1" smtClean="0">
                <a:solidFill>
                  <a:schemeClr val="tx1"/>
                </a:solidFill>
                <a:latin typeface="Arial" panose="020B0604020202020204" pitchFamily="34" charset="0"/>
                <a:cs typeface="Arial" panose="020B0604020202020204" pitchFamily="34" charset="0"/>
              </a:rPr>
              <a:t>kiếm</a:t>
            </a:r>
            <a:r>
              <a:rPr lang="en-US" b="1" dirty="0" smtClean="0">
                <a:solidFill>
                  <a:schemeClr val="tx1"/>
                </a:solidFill>
                <a:latin typeface="Arial" panose="020B0604020202020204" pitchFamily="34" charset="0"/>
                <a:cs typeface="Arial" panose="020B0604020202020204" pitchFamily="34" charset="0"/>
              </a:rPr>
              <a:t>, </a:t>
            </a:r>
            <a:r>
              <a:rPr lang="en-US" b="1" dirty="0" err="1" smtClean="0">
                <a:solidFill>
                  <a:schemeClr val="tx1"/>
                </a:solidFill>
                <a:latin typeface="Arial" panose="020B0604020202020204" pitchFamily="34" charset="0"/>
                <a:cs typeface="Arial" panose="020B0604020202020204" pitchFamily="34" charset="0"/>
              </a:rPr>
              <a:t>Nhập</a:t>
            </a:r>
            <a:endParaRPr lang="en-US" b="1"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b="1" cap="all" dirty="0">
                <a:solidFill>
                  <a:schemeClr val="tx1"/>
                </a:solidFill>
                <a:latin typeface="Arial" panose="020B0604020202020204" pitchFamily="34" charset="0"/>
                <a:cs typeface="Arial" panose="020B0604020202020204" pitchFamily="34" charset="0"/>
              </a:rPr>
              <a:t>TẠO BẢN </a:t>
            </a:r>
            <a:r>
              <a:rPr lang="en-US" b="1" cap="all" dirty="0" smtClean="0">
                <a:solidFill>
                  <a:schemeClr val="tx1"/>
                </a:solidFill>
                <a:latin typeface="Arial" panose="020B0604020202020204" pitchFamily="34" charset="0"/>
                <a:cs typeface="Arial" panose="020B0604020202020204" pitchFamily="34" charset="0"/>
              </a:rPr>
              <a:t>ĐỒ, </a:t>
            </a:r>
          </a:p>
          <a:p>
            <a:pPr algn="just">
              <a:lnSpc>
                <a:spcPct val="150000"/>
              </a:lnSpc>
            </a:pPr>
            <a:r>
              <a:rPr lang="en-US" b="1" cap="all" dirty="0" smtClean="0">
                <a:solidFill>
                  <a:schemeClr val="tx1"/>
                </a:solidFill>
                <a:latin typeface="Arial" panose="020B0604020202020204" pitchFamily="34" charset="0"/>
                <a:cs typeface="Arial" panose="020B0604020202020204" pitchFamily="34" charset="0"/>
              </a:rPr>
              <a:t>CHIA </a:t>
            </a:r>
            <a:r>
              <a:rPr lang="en-US" b="1" cap="all" dirty="0">
                <a:solidFill>
                  <a:schemeClr val="tx1"/>
                </a:solidFill>
                <a:latin typeface="Arial" panose="020B0604020202020204" pitchFamily="34" charset="0"/>
                <a:cs typeface="Arial" panose="020B0604020202020204" pitchFamily="34" charset="0"/>
              </a:rPr>
              <a:t>SẺ VÀ CỘNG </a:t>
            </a:r>
            <a:r>
              <a:rPr lang="en-US" b="1" cap="all" dirty="0" smtClean="0">
                <a:solidFill>
                  <a:schemeClr val="tx1"/>
                </a:solidFill>
                <a:latin typeface="Arial" panose="020B0604020202020204" pitchFamily="34" charset="0"/>
                <a:cs typeface="Arial" panose="020B0604020202020204" pitchFamily="34" charset="0"/>
              </a:rPr>
              <a:t>TÁC: </a:t>
            </a:r>
            <a:r>
              <a:rPr lang="en-US" b="1" dirty="0" err="1">
                <a:solidFill>
                  <a:schemeClr val="tx1"/>
                </a:solidFill>
                <a:latin typeface="Arial" panose="020B0604020202020204" pitchFamily="34" charset="0"/>
                <a:cs typeface="Arial" panose="020B0604020202020204" pitchFamily="34" charset="0"/>
              </a:rPr>
              <a:t>Quảng</a:t>
            </a:r>
            <a:r>
              <a:rPr lang="en-US" b="1" dirty="0">
                <a:solidFill>
                  <a:schemeClr val="tx1"/>
                </a:solidFill>
                <a:latin typeface="Arial" panose="020B0604020202020204" pitchFamily="34" charset="0"/>
                <a:cs typeface="Arial" panose="020B0604020202020204" pitchFamily="34" charset="0"/>
              </a:rPr>
              <a:t> </a:t>
            </a:r>
            <a:r>
              <a:rPr lang="en-US" b="1" dirty="0" err="1" smtClean="0">
                <a:solidFill>
                  <a:schemeClr val="tx1"/>
                </a:solidFill>
                <a:latin typeface="Arial" panose="020B0604020202020204" pitchFamily="34" charset="0"/>
                <a:cs typeface="Arial" panose="020B0604020202020204" pitchFamily="34" charset="0"/>
              </a:rPr>
              <a:t>bá</a:t>
            </a:r>
            <a:r>
              <a:rPr lang="en-US" b="1" dirty="0" smtClean="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Tạo</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bản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đồ</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cùng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nhau</a:t>
            </a:r>
            <a:endParaRPr lang="en-US" b="1" cap="all" dirty="0">
              <a:solidFill>
                <a:schemeClr val="tx1"/>
              </a:solidFill>
              <a:latin typeface="Arial" panose="020B0604020202020204" pitchFamily="34" charset="0"/>
              <a:cs typeface="Arial" panose="020B0604020202020204" pitchFamily="34" charset="0"/>
            </a:endParaRPr>
          </a:p>
          <a:p>
            <a:pPr algn="just">
              <a:lnSpc>
                <a:spcPct val="150000"/>
              </a:lnSpc>
            </a:pPr>
            <a:r>
              <a:rPr lang="en-US" b="1" cap="all" dirty="0">
                <a:solidFill>
                  <a:schemeClr val="tx1"/>
                </a:solidFill>
                <a:latin typeface="Arial" panose="020B0604020202020204" pitchFamily="34" charset="0"/>
                <a:cs typeface="Arial" panose="020B0604020202020204" pitchFamily="34" charset="0"/>
              </a:rPr>
              <a:t>MANG ĐI BẤT CỨ </a:t>
            </a:r>
            <a:r>
              <a:rPr lang="en-US" b="1" cap="all" dirty="0" smtClean="0">
                <a:solidFill>
                  <a:schemeClr val="tx1"/>
                </a:solidFill>
                <a:latin typeface="Arial" panose="020B0604020202020204" pitchFamily="34" charset="0"/>
                <a:cs typeface="Arial" panose="020B0604020202020204" pitchFamily="34" charset="0"/>
              </a:rPr>
              <a:t>ĐÂU</a:t>
            </a:r>
            <a:endParaRPr lang="en-US" cap="all"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Tree>
    <p:extLst>
      <p:ext uri="{BB962C8B-B14F-4D97-AF65-F5344CB8AC3E}">
        <p14:creationId xmlns:p14="http://schemas.microsoft.com/office/powerpoint/2010/main" val="3414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64" t="7118" r="6199" b="9722"/>
          <a:stretch/>
        </p:blipFill>
        <p:spPr>
          <a:xfrm>
            <a:off x="1113763" y="0"/>
            <a:ext cx="10324306" cy="5227636"/>
          </a:xfrm>
          <a:prstGeom prst="rect">
            <a:avLst/>
          </a:prstGeom>
        </p:spPr>
      </p:pic>
      <p:sp>
        <p:nvSpPr>
          <p:cNvPr id="7" name="Oval 6"/>
          <p:cNvSpPr/>
          <p:nvPr/>
        </p:nvSpPr>
        <p:spPr>
          <a:xfrm>
            <a:off x="1614300" y="956299"/>
            <a:ext cx="1049074" cy="447459"/>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5635384" y="372501"/>
            <a:ext cx="536815" cy="345050"/>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5104707" y="692151"/>
            <a:ext cx="1061353" cy="358880"/>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rotWithShape="1">
          <a:blip r:embed="rId3"/>
          <a:srcRect l="29190" t="60069" r="5881" b="9375"/>
          <a:stretch/>
        </p:blipFill>
        <p:spPr>
          <a:xfrm>
            <a:off x="4216400" y="4886399"/>
            <a:ext cx="7259768" cy="1920801"/>
          </a:xfrm>
          <a:prstGeom prst="rect">
            <a:avLst/>
          </a:prstGeom>
        </p:spPr>
      </p:pic>
      <p:sp>
        <p:nvSpPr>
          <p:cNvPr id="13" name="Oval 12"/>
          <p:cNvSpPr/>
          <p:nvPr/>
        </p:nvSpPr>
        <p:spPr>
          <a:xfrm>
            <a:off x="5104707" y="5420697"/>
            <a:ext cx="723207" cy="358880"/>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5165482" y="1507333"/>
            <a:ext cx="987877" cy="358880"/>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4622800" y="3471556"/>
            <a:ext cx="1638300" cy="358880"/>
          </a:xfrm>
          <a:prstGeom prst="ellipse">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0391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8534400" cy="1066800"/>
          </a:xfrm>
        </p:spPr>
        <p:txBody>
          <a:bodyPr>
            <a:normAutofit/>
          </a:bodyPr>
          <a:lstStyle/>
          <a:p>
            <a:pPr marL="1028700" indent="-1028700">
              <a:buFont typeface="+mj-lt"/>
              <a:buAutoNum type="romanUcPeriod"/>
            </a:pPr>
            <a:r>
              <a:rPr lang="en-US" sz="4800" b="1" dirty="0" smtClean="0">
                <a:solidFill>
                  <a:schemeClr val="tx1"/>
                </a:solidFill>
              </a:rPr>
              <a:t>GOOGLE MAP</a:t>
            </a:r>
            <a:endParaRPr lang="en-US" sz="4800" b="1" dirty="0">
              <a:solidFill>
                <a:schemeClr val="tx1"/>
              </a:solidFill>
            </a:endParaRPr>
          </a:p>
        </p:txBody>
      </p:sp>
      <p:sp>
        <p:nvSpPr>
          <p:cNvPr id="3" name="Content Placeholder 2"/>
          <p:cNvSpPr>
            <a:spLocks noGrp="1"/>
          </p:cNvSpPr>
          <p:nvPr>
            <p:ph idx="1"/>
          </p:nvPr>
        </p:nvSpPr>
        <p:spPr>
          <a:xfrm>
            <a:off x="684212" y="1574801"/>
            <a:ext cx="7481888" cy="5041899"/>
          </a:xfrm>
        </p:spPr>
        <p:txBody>
          <a:bodyPr>
            <a:normAutofit/>
          </a:bodyPr>
          <a:lstStyle/>
          <a:p>
            <a:pPr lvl="1" algn="just">
              <a:lnSpc>
                <a:spcPct val="150000"/>
              </a:lnSpc>
            </a:pPr>
            <a:r>
              <a:rPr lang="vi-VN" b="1" dirty="0">
                <a:solidFill>
                  <a:schemeClr val="tx1"/>
                </a:solidFill>
                <a:latin typeface="Arial" panose="020B0604020202020204" pitchFamily="34" charset="0"/>
                <a:cs typeface="Arial" panose="020B0604020202020204" pitchFamily="34" charset="0"/>
              </a:rPr>
              <a:t>1.Thêm địa chỉ nhà và nơi làm việc</a:t>
            </a:r>
          </a:p>
          <a:p>
            <a:pPr lvl="1" algn="just">
              <a:lnSpc>
                <a:spcPct val="150000"/>
              </a:lnSpc>
            </a:pPr>
            <a:r>
              <a:rPr lang="vi-VN" b="1" dirty="0">
                <a:solidFill>
                  <a:schemeClr val="tx1"/>
                </a:solidFill>
                <a:latin typeface="Arial" panose="020B0604020202020204" pitchFamily="34" charset="0"/>
                <a:cs typeface="Arial" panose="020B0604020202020204" pitchFamily="34" charset="0"/>
              </a:rPr>
              <a:t>2.Gắn sao để nhớ những địa điểm ưu thích</a:t>
            </a:r>
          </a:p>
          <a:p>
            <a:pPr lvl="1" algn="just">
              <a:lnSpc>
                <a:spcPct val="150000"/>
              </a:lnSpc>
            </a:pPr>
            <a:r>
              <a:rPr lang="en-US" b="1" dirty="0">
                <a:solidFill>
                  <a:schemeClr val="tx1"/>
                </a:solidFill>
                <a:latin typeface="Arial" panose="020B0604020202020204" pitchFamily="34" charset="0"/>
                <a:cs typeface="Arial" panose="020B0604020202020204" pitchFamily="34" charset="0"/>
              </a:rPr>
              <a:t>3.Dùng Google Maps </a:t>
            </a:r>
            <a:r>
              <a:rPr lang="en-US" b="1" dirty="0" err="1">
                <a:solidFill>
                  <a:schemeClr val="tx1"/>
                </a:solidFill>
                <a:latin typeface="Arial" panose="020B0604020202020204" pitchFamily="34" charset="0"/>
                <a:cs typeface="Arial" panose="020B0604020202020204" pitchFamily="34" charset="0"/>
              </a:rPr>
              <a:t>ngoại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tuyến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khi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không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kết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nối</a:t>
            </a:r>
            <a:r>
              <a:rPr lang="en-US" b="1" dirty="0">
                <a:solidFill>
                  <a:schemeClr val="tx1"/>
                </a:solidFill>
                <a:latin typeface="Arial" panose="020B0604020202020204" pitchFamily="34" charset="0"/>
                <a:cs typeface="Arial" panose="020B0604020202020204" pitchFamily="34" charset="0"/>
              </a:rPr>
              <a:t> Internet</a:t>
            </a:r>
          </a:p>
          <a:p>
            <a:pPr lvl="1" algn="just">
              <a:lnSpc>
                <a:spcPct val="150000"/>
              </a:lnSpc>
            </a:pPr>
            <a:r>
              <a:rPr lang="en-US" b="1" dirty="0">
                <a:solidFill>
                  <a:schemeClr val="tx1"/>
                </a:solidFill>
                <a:latin typeface="Arial" panose="020B0604020202020204" pitchFamily="34" charset="0"/>
                <a:cs typeface="Arial" panose="020B0604020202020204" pitchFamily="34" charset="0"/>
              </a:rPr>
              <a:t>4.Sử </a:t>
            </a:r>
            <a:r>
              <a:rPr lang="en-US" b="1" dirty="0" err="1">
                <a:solidFill>
                  <a:schemeClr val="tx1"/>
                </a:solidFill>
                <a:latin typeface="Arial" panose="020B0604020202020204" pitchFamily="34" charset="0"/>
                <a:cs typeface="Arial" panose="020B0604020202020204" pitchFamily="34" charset="0"/>
              </a:rPr>
              <a:t>dụng</a:t>
            </a:r>
            <a:r>
              <a:rPr lang="en-US" b="1" dirty="0">
                <a:solidFill>
                  <a:schemeClr val="tx1"/>
                </a:solidFill>
                <a:latin typeface="Arial" panose="020B0604020202020204" pitchFamily="34" charset="0"/>
                <a:cs typeface="Arial" panose="020B0604020202020204" pitchFamily="34" charset="0"/>
              </a:rPr>
              <a:t> Google Maps </a:t>
            </a:r>
            <a:r>
              <a:rPr lang="en-US" b="1" dirty="0" err="1">
                <a:solidFill>
                  <a:schemeClr val="tx1"/>
                </a:solidFill>
                <a:latin typeface="Arial" panose="020B0604020202020204" pitchFamily="34" charset="0"/>
                <a:cs typeface="Arial" panose="020B0604020202020204" pitchFamily="34" charset="0"/>
              </a:rPr>
              <a:t>bằng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tính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năng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ra</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lệnh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giọng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nói</a:t>
            </a:r>
            <a:endParaRPr lang="en-US" b="1" dirty="0">
              <a:solidFill>
                <a:schemeClr val="tx1"/>
              </a:solidFill>
              <a:latin typeface="Arial" panose="020B0604020202020204" pitchFamily="34" charset="0"/>
              <a:cs typeface="Arial" panose="020B0604020202020204" pitchFamily="34" charset="0"/>
            </a:endParaRPr>
          </a:p>
          <a:p>
            <a:pPr lvl="1" algn="just">
              <a:lnSpc>
                <a:spcPct val="150000"/>
              </a:lnSpc>
            </a:pPr>
            <a:r>
              <a:rPr lang="en-US" b="1" dirty="0">
                <a:solidFill>
                  <a:schemeClr val="tx1"/>
                </a:solidFill>
                <a:latin typeface="Arial" panose="020B0604020202020204" pitchFamily="34" charset="0"/>
                <a:cs typeface="Arial" panose="020B0604020202020204" pitchFamily="34" charset="0"/>
              </a:rPr>
              <a:t>5.Chia </a:t>
            </a:r>
            <a:r>
              <a:rPr lang="en-US" b="1" dirty="0" err="1">
                <a:solidFill>
                  <a:schemeClr val="tx1"/>
                </a:solidFill>
                <a:latin typeface="Arial" panose="020B0604020202020204" pitchFamily="34" charset="0"/>
                <a:cs typeface="Arial" panose="020B0604020202020204" pitchFamily="34" charset="0"/>
              </a:rPr>
              <a:t>sẻ</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bản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đồ</a:t>
            </a:r>
            <a:endParaRPr lang="en-US" b="1" dirty="0">
              <a:solidFill>
                <a:schemeClr val="tx1"/>
              </a:solidFill>
              <a:latin typeface="Arial" panose="020B0604020202020204" pitchFamily="34" charset="0"/>
              <a:cs typeface="Arial" panose="020B0604020202020204" pitchFamily="34" charset="0"/>
            </a:endParaRPr>
          </a:p>
          <a:p>
            <a:pPr lvl="1" algn="just">
              <a:lnSpc>
                <a:spcPct val="150000"/>
              </a:lnSpc>
            </a:pPr>
            <a:r>
              <a:rPr lang="en-US" b="1" dirty="0">
                <a:solidFill>
                  <a:schemeClr val="tx1"/>
                </a:solidFill>
                <a:latin typeface="Arial" panose="020B0604020202020204" pitchFamily="34" charset="0"/>
                <a:cs typeface="Arial" panose="020B0604020202020204" pitchFamily="34" charset="0"/>
              </a:rPr>
              <a:t>6.Không </a:t>
            </a:r>
            <a:r>
              <a:rPr lang="en-US" b="1" dirty="0" err="1">
                <a:solidFill>
                  <a:schemeClr val="tx1"/>
                </a:solidFill>
                <a:latin typeface="Arial" panose="020B0604020202020204" pitchFamily="34" charset="0"/>
                <a:cs typeface="Arial" panose="020B0604020202020204" pitchFamily="34" charset="0"/>
              </a:rPr>
              <a:t>bao</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giờ</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bị</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lỡ</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chuyến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với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thông</a:t>
            </a:r>
            <a:r>
              <a:rPr lang="en-US" b="1" dirty="0">
                <a:solidFill>
                  <a:schemeClr val="tx1"/>
                </a:solidFill>
                <a:latin typeface="Arial" panose="020B0604020202020204" pitchFamily="34" charset="0"/>
                <a:cs typeface="Arial" panose="020B0604020202020204" pitchFamily="34" charset="0"/>
              </a:rPr>
              <a:t> tin </a:t>
            </a:r>
            <a:r>
              <a:rPr lang="en-US" b="1" dirty="0" err="1">
                <a:solidFill>
                  <a:schemeClr val="tx1"/>
                </a:solidFill>
                <a:latin typeface="Arial" panose="020B0604020202020204" pitchFamily="34" charset="0"/>
                <a:cs typeface="Arial" panose="020B0604020202020204" pitchFamily="34" charset="0"/>
              </a:rPr>
              <a:t>chuyển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tuyến</a:t>
            </a:r>
            <a:endParaRPr lang="en-US" b="1" dirty="0">
              <a:solidFill>
                <a:schemeClr val="tx1"/>
              </a:solidFill>
              <a:latin typeface="Arial" panose="020B0604020202020204" pitchFamily="34" charset="0"/>
              <a:cs typeface="Arial" panose="020B0604020202020204" pitchFamily="34" charset="0"/>
            </a:endParaRPr>
          </a:p>
          <a:p>
            <a:pPr lvl="1" algn="just">
              <a:lnSpc>
                <a:spcPct val="150000"/>
              </a:lnSpc>
            </a:pPr>
            <a:r>
              <a:rPr lang="en-US" b="1" dirty="0">
                <a:solidFill>
                  <a:schemeClr val="tx1"/>
                </a:solidFill>
                <a:latin typeface="Arial" panose="020B0604020202020204" pitchFamily="34" charset="0"/>
                <a:cs typeface="Arial" panose="020B0604020202020204" pitchFamily="34" charset="0"/>
              </a:rPr>
              <a:t>7.Thu </a:t>
            </a:r>
            <a:r>
              <a:rPr lang="en-US" b="1" dirty="0" err="1">
                <a:solidFill>
                  <a:schemeClr val="tx1"/>
                </a:solidFill>
                <a:latin typeface="Arial" panose="020B0604020202020204" pitchFamily="34" charset="0"/>
                <a:cs typeface="Arial" panose="020B0604020202020204" pitchFamily="34" charset="0"/>
              </a:rPr>
              <a:t>phóng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chỉ</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với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một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ngón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tay</a:t>
            </a:r>
            <a:endParaRPr lang="en-US" b="1" dirty="0">
              <a:solidFill>
                <a:schemeClr val="tx1"/>
              </a:solidFill>
              <a:latin typeface="Arial" panose="020B0604020202020204" pitchFamily="34" charset="0"/>
              <a:cs typeface="Arial" panose="020B0604020202020204" pitchFamily="34" charset="0"/>
            </a:endParaRPr>
          </a:p>
          <a:p>
            <a:pPr lvl="1" algn="just">
              <a:lnSpc>
                <a:spcPct val="150000"/>
              </a:lnSpc>
            </a:pPr>
            <a:r>
              <a:rPr lang="en-US" b="1" dirty="0">
                <a:solidFill>
                  <a:schemeClr val="tx1"/>
                </a:solidFill>
                <a:latin typeface="Arial" panose="020B0604020202020204" pitchFamily="34" charset="0"/>
                <a:cs typeface="Arial" panose="020B0604020202020204" pitchFamily="34" charset="0"/>
              </a:rPr>
              <a:t>8.Thấy </a:t>
            </a:r>
            <a:r>
              <a:rPr lang="en-US" b="1" dirty="0" err="1">
                <a:solidFill>
                  <a:schemeClr val="tx1"/>
                </a:solidFill>
                <a:latin typeface="Arial" panose="020B0604020202020204" pitchFamily="34" charset="0"/>
                <a:cs typeface="Arial" panose="020B0604020202020204" pitchFamily="34" charset="0"/>
              </a:rPr>
              <a:t>tất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cả</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những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địa</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điểm</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ghé</a:t>
            </a:r>
            <a:r>
              <a:rPr lang="en-US" b="1" dirty="0">
                <a:solidFill>
                  <a:schemeClr val="tx1"/>
                </a:solidFill>
                <a:latin typeface="Arial" panose="020B0604020202020204" pitchFamily="34" charset="0"/>
                <a:cs typeface="Arial" panose="020B0604020202020204" pitchFamily="34" charset="0"/>
              </a:rPr>
              <a:t> qua </a:t>
            </a:r>
            <a:r>
              <a:rPr lang="en-US" b="1" dirty="0" err="1">
                <a:solidFill>
                  <a:schemeClr val="tx1"/>
                </a:solidFill>
                <a:latin typeface="Arial" panose="020B0604020202020204" pitchFamily="34" charset="0"/>
                <a:cs typeface="Arial" panose="020B0604020202020204" pitchFamily="34" charset="0"/>
              </a:rPr>
              <a:t>theo</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dạng</a:t>
            </a:r>
            <a:r>
              <a:rPr lang="en-US" b="1" dirty="0">
                <a:solidFill>
                  <a:schemeClr val="tx1"/>
                </a:solidFill>
                <a:latin typeface="Arial" panose="020B0604020202020204" pitchFamily="34" charset="0"/>
                <a:cs typeface="Arial" panose="020B0604020202020204" pitchFamily="34" charset="0"/>
              </a:rPr>
              <a:t> </a:t>
            </a:r>
            <a:r>
              <a:rPr lang="en-US" b="1" dirty="0" smtClean="0">
                <a:solidFill>
                  <a:schemeClr val="tx1"/>
                </a:solidFill>
                <a:latin typeface="Arial" panose="020B0604020202020204" pitchFamily="34" charset="0"/>
                <a:cs typeface="Arial" panose="020B0604020202020204" pitchFamily="34" charset="0"/>
              </a:rPr>
              <a:t>timeline</a:t>
            </a:r>
            <a:endParaRPr lang="en-US" b="1"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Tree>
    <p:extLst>
      <p:ext uri="{BB962C8B-B14F-4D97-AF65-F5344CB8AC3E}">
        <p14:creationId xmlns:p14="http://schemas.microsoft.com/office/powerpoint/2010/main" val="21267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4270" y="1574801"/>
            <a:ext cx="5951672" cy="4977130"/>
          </a:xfrm>
        </p:spPr>
      </p:pic>
    </p:spTree>
    <p:extLst>
      <p:ext uri="{BB962C8B-B14F-4D97-AF65-F5344CB8AC3E}">
        <p14:creationId xmlns:p14="http://schemas.microsoft.com/office/powerpoint/2010/main" val="292132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4270" y="1574801"/>
            <a:ext cx="5951672" cy="497713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270" y="1574801"/>
            <a:ext cx="5977549" cy="5008217"/>
          </a:xfrm>
          <a:prstGeom prst="rect">
            <a:avLst/>
          </a:prstGeom>
        </p:spPr>
      </p:pic>
    </p:spTree>
    <p:extLst>
      <p:ext uri="{BB962C8B-B14F-4D97-AF65-F5344CB8AC3E}">
        <p14:creationId xmlns:p14="http://schemas.microsoft.com/office/powerpoint/2010/main" val="24681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889" y="1574801"/>
            <a:ext cx="5132434" cy="4977130"/>
          </a:xfrm>
          <a:prstGeom prst="rect">
            <a:avLst/>
          </a:prstGeom>
        </p:spPr>
      </p:pic>
    </p:spTree>
    <p:extLst>
      <p:ext uri="{BB962C8B-B14F-4D97-AF65-F5344CB8AC3E}">
        <p14:creationId xmlns:p14="http://schemas.microsoft.com/office/powerpoint/2010/main" val="207023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18" y="1574801"/>
            <a:ext cx="5132434" cy="497713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573" y="2572495"/>
            <a:ext cx="3953427" cy="2981741"/>
          </a:xfrm>
          <a:prstGeom prst="rect">
            <a:avLst/>
          </a:prstGeom>
        </p:spPr>
      </p:pic>
    </p:spTree>
    <p:extLst>
      <p:ext uri="{BB962C8B-B14F-4D97-AF65-F5344CB8AC3E}">
        <p14:creationId xmlns:p14="http://schemas.microsoft.com/office/powerpoint/2010/main" val="259712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sp>
        <p:nvSpPr>
          <p:cNvPr id="5" name="Content Placeholder 4"/>
          <p:cNvSpPr>
            <a:spLocks noGrp="1"/>
          </p:cNvSpPr>
          <p:nvPr>
            <p:ph idx="1"/>
          </p:nvPr>
        </p:nvSpPr>
        <p:spPr>
          <a:xfrm>
            <a:off x="684212" y="1574801"/>
            <a:ext cx="8534400" cy="558799"/>
          </a:xfrm>
        </p:spPr>
        <p:txBody>
          <a:bodyPr/>
          <a:lstStyle/>
          <a:p>
            <a:r>
              <a:rPr lang="en-US" b="1" dirty="0">
                <a:solidFill>
                  <a:schemeClr val="tx1"/>
                </a:solidFill>
                <a:latin typeface="Arial" panose="020B0604020202020204" pitchFamily="34" charset="0"/>
                <a:cs typeface="Arial" panose="020B0604020202020204" pitchFamily="34" charset="0"/>
              </a:rPr>
              <a:t>1- </a:t>
            </a:r>
            <a:r>
              <a:rPr lang="en-US" b="1" dirty="0" err="1">
                <a:solidFill>
                  <a:schemeClr val="tx1"/>
                </a:solidFill>
                <a:latin typeface="Arial" panose="020B0604020202020204" pitchFamily="34" charset="0"/>
                <a:cs typeface="Arial" panose="020B0604020202020204" pitchFamily="34" charset="0"/>
              </a:rPr>
              <a:t>Đăng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ký</a:t>
            </a:r>
            <a:r>
              <a:rPr lang="en-US" b="1" dirty="0">
                <a:solidFill>
                  <a:schemeClr val="tx1"/>
                </a:solidFill>
                <a:latin typeface="Arial" panose="020B0604020202020204" pitchFamily="34" charset="0"/>
                <a:cs typeface="Arial" panose="020B0604020202020204" pitchFamily="34" charset="0"/>
              </a:rPr>
              <a:t> Google Map </a:t>
            </a:r>
            <a:r>
              <a:rPr lang="en-US" b="1" dirty="0" smtClean="0">
                <a:solidFill>
                  <a:schemeClr val="tx1"/>
                </a:solidFill>
                <a:latin typeface="Arial" panose="020B0604020202020204" pitchFamily="34" charset="0"/>
                <a:cs typeface="Arial" panose="020B0604020202020204" pitchFamily="34" charset="0"/>
              </a:rPr>
              <a:t>API Key</a:t>
            </a:r>
            <a:endParaRPr lang="en-US" b="1" dirty="0">
              <a:solidFill>
                <a:schemeClr val="tx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68" y="1930400"/>
            <a:ext cx="10799350" cy="2336799"/>
          </a:xfrm>
          <a:prstGeom prst="rect">
            <a:avLst/>
          </a:prstGeom>
        </p:spPr>
      </p:pic>
    </p:spTree>
    <p:extLst>
      <p:ext uri="{BB962C8B-B14F-4D97-AF65-F5344CB8AC3E}">
        <p14:creationId xmlns:p14="http://schemas.microsoft.com/office/powerpoint/2010/main" val="273436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08001"/>
            <a:ext cx="10491788" cy="1066800"/>
          </a:xfrm>
        </p:spPr>
        <p:txBody>
          <a:bodyPr>
            <a:normAutofit/>
          </a:bodyPr>
          <a:lstStyle/>
          <a:p>
            <a:pPr marL="1028700" indent="-1028700">
              <a:buFont typeface="+mj-lt"/>
              <a:buAutoNum type="romanUcPeriod"/>
            </a:pPr>
            <a:r>
              <a:rPr lang="en-US" sz="4800" b="1" dirty="0" smtClean="0">
                <a:solidFill>
                  <a:schemeClr val="tx1"/>
                </a:solidFill>
              </a:rPr>
              <a:t>GOOGLE MAP (</a:t>
            </a:r>
            <a:r>
              <a:rPr lang="en-US" sz="4800" b="1" dirty="0" err="1" smtClean="0">
                <a:solidFill>
                  <a:schemeClr val="tx1"/>
                </a:solidFill>
              </a:rPr>
              <a:t>hướng</a:t>
            </a:r>
            <a:r>
              <a:rPr lang="en-US" sz="4800" b="1" dirty="0" smtClean="0">
                <a:solidFill>
                  <a:schemeClr val="tx1"/>
                </a:solidFill>
              </a:rPr>
              <a:t> </a:t>
            </a:r>
            <a:r>
              <a:rPr lang="en-US" sz="4800" b="1" dirty="0" err="1" smtClean="0">
                <a:solidFill>
                  <a:schemeClr val="tx1"/>
                </a:solidFill>
              </a:rPr>
              <a:t>dẫn</a:t>
            </a:r>
            <a:r>
              <a:rPr lang="en-US" sz="4800" b="1" dirty="0" smtClean="0">
                <a:solidFill>
                  <a:schemeClr val="tx1"/>
                </a:solidFill>
              </a:rPr>
              <a:t>)</a:t>
            </a:r>
            <a:endParaRPr lang="en-US" sz="4800" b="1" dirty="0">
              <a:solidFill>
                <a:schemeClr val="tx1"/>
              </a:solidFill>
            </a:endParaRPr>
          </a:p>
        </p:txBody>
      </p:sp>
      <p:sp>
        <p:nvSpPr>
          <p:cNvPr id="5" name="Content Placeholder 4"/>
          <p:cNvSpPr>
            <a:spLocks noGrp="1"/>
          </p:cNvSpPr>
          <p:nvPr>
            <p:ph idx="1"/>
          </p:nvPr>
        </p:nvSpPr>
        <p:spPr>
          <a:xfrm>
            <a:off x="684212" y="1574801"/>
            <a:ext cx="8534400" cy="558799"/>
          </a:xfrm>
        </p:spPr>
        <p:txBody>
          <a:bodyPr/>
          <a:lstStyle/>
          <a:p>
            <a:r>
              <a:rPr lang="en-US" b="1" dirty="0">
                <a:solidFill>
                  <a:schemeClr val="tx1"/>
                </a:solidFill>
                <a:latin typeface="Arial" panose="020B0604020202020204" pitchFamily="34" charset="0"/>
                <a:cs typeface="Arial" panose="020B0604020202020204" pitchFamily="34" charset="0"/>
              </a:rPr>
              <a:t>1- </a:t>
            </a:r>
            <a:r>
              <a:rPr lang="en-US" b="1" dirty="0" err="1">
                <a:solidFill>
                  <a:schemeClr val="tx1"/>
                </a:solidFill>
                <a:latin typeface="Arial" panose="020B0604020202020204" pitchFamily="34" charset="0"/>
                <a:cs typeface="Arial" panose="020B0604020202020204" pitchFamily="34" charset="0"/>
              </a:rPr>
              <a:t>Đăng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ký</a:t>
            </a:r>
            <a:r>
              <a:rPr lang="en-US" b="1" dirty="0">
                <a:solidFill>
                  <a:schemeClr val="tx1"/>
                </a:solidFill>
                <a:latin typeface="Arial" panose="020B0604020202020204" pitchFamily="34" charset="0"/>
                <a:cs typeface="Arial" panose="020B0604020202020204" pitchFamily="34" charset="0"/>
              </a:rPr>
              <a:t> Google Map </a:t>
            </a:r>
            <a:r>
              <a:rPr lang="en-US" b="1" dirty="0" smtClean="0">
                <a:solidFill>
                  <a:schemeClr val="tx1"/>
                </a:solidFill>
                <a:latin typeface="Arial" panose="020B0604020202020204" pitchFamily="34" charset="0"/>
                <a:cs typeface="Arial" panose="020B0604020202020204" pitchFamily="34" charset="0"/>
              </a:rPr>
              <a:t>API Key</a:t>
            </a:r>
            <a:endParaRPr lang="en-US" b="1"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192" y="2133600"/>
            <a:ext cx="5295828" cy="4387572"/>
          </a:xfrm>
          <a:prstGeom prst="rect">
            <a:avLst/>
          </a:prstGeom>
        </p:spPr>
      </p:pic>
    </p:spTree>
    <p:extLst>
      <p:ext uri="{BB962C8B-B14F-4D97-AF65-F5344CB8AC3E}">
        <p14:creationId xmlns:p14="http://schemas.microsoft.com/office/powerpoint/2010/main" val="38738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738</TotalTime>
  <Words>570</Words>
  <Application>Microsoft Office PowerPoint</Application>
  <PresentationFormat>Widescreen</PresentationFormat>
  <Paragraphs>64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Times New Roman</vt:lpstr>
      <vt:lpstr>Trebuchet MS</vt:lpstr>
      <vt:lpstr>Wingdings</vt:lpstr>
      <vt:lpstr>Wingdings 3</vt:lpstr>
      <vt:lpstr>Facet</vt:lpstr>
      <vt:lpstr>GOOGLE MAP  --- GOOGLE CLOUD  MESSAGING</vt:lpstr>
      <vt:lpstr>GOOGLE MAP</vt:lpstr>
      <vt:lpstr>GOOGLE MAP</vt:lpstr>
      <vt:lpstr>GOOGLE MAP (hướng dẫn)</vt:lpstr>
      <vt:lpstr>GOOGLE MAP (hướng dẫn)</vt:lpstr>
      <vt:lpstr>GOOGLE MAP (hướng dẫn)</vt:lpstr>
      <vt:lpstr>GOOGLE MAP (hướng dẫn)</vt:lpstr>
      <vt:lpstr>GOOGLE MAP (hướng dẫn)</vt:lpstr>
      <vt:lpstr>GOOGLE MAP (hướng dẫn)</vt:lpstr>
      <vt:lpstr>GOOGLE CLOUD MESSAGEING</vt:lpstr>
      <vt:lpstr>GOOGLE CLOUD MESSAGEING</vt:lpstr>
      <vt:lpstr>GOOGLE CLOUD MESSAGEING</vt:lpstr>
      <vt:lpstr>GOOGLE CLOUD MESSAGEING</vt:lpstr>
      <vt:lpstr>GOOGLE CLOUD MESSAGEING</vt:lpstr>
      <vt:lpstr>GOOGLE CLOUD MESSAGEING</vt:lpstr>
      <vt:lpstr>GOOGLE CLOUD MESSAGEING</vt:lpstr>
      <vt:lpstr>GOOGLE CLOUD MESSAGEING</vt:lpstr>
      <vt:lpstr>GOOGLE CLOUD MESSAGEING</vt:lpstr>
      <vt:lpstr>GOOGLE CLOUD MESSAGEING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MAP  --- GOOGLE CLOUD  MESSAGING</dc:title>
  <dc:creator>USER</dc:creator>
  <cp:lastModifiedBy>USER</cp:lastModifiedBy>
  <cp:revision>39</cp:revision>
  <dcterms:created xsi:type="dcterms:W3CDTF">2020-05-27T06:42:44Z</dcterms:created>
  <dcterms:modified xsi:type="dcterms:W3CDTF">2020-06-17T08:43:01Z</dcterms:modified>
</cp:coreProperties>
</file>